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68" r:id="rId3"/>
    <p:sldId id="258" r:id="rId4"/>
    <p:sldId id="259" r:id="rId5"/>
    <p:sldId id="267" r:id="rId6"/>
    <p:sldId id="261" r:id="rId7"/>
    <p:sldId id="266" r:id="rId8"/>
    <p:sldId id="262" r:id="rId9"/>
    <p:sldId id="263" r:id="rId10"/>
    <p:sldId id="264" r:id="rId11"/>
    <p:sldId id="265" r:id="rId12"/>
  </p:sldIdLst>
  <p:sldSz cx="9144000" cy="5143500" type="screen16x9"/>
  <p:notesSz cx="6858000" cy="9144000"/>
  <p:embeddedFontLst>
    <p:embeddedFont>
      <p:font typeface="Open Sans" panose="020B0604020202020204" charset="0"/>
      <p:regular r:id="rId14"/>
      <p:bold r:id="rId15"/>
      <p:italic r:id="rId16"/>
      <p:boldItalic r:id="rId17"/>
    </p:embeddedFont>
    <p:embeddedFont>
      <p:font typeface="PT Sans Narrow" panose="020B0604020202020204" charset="0"/>
      <p:regular r:id="rId18"/>
      <p:bold r:id="rId19"/>
    </p:embeddedFont>
    <p:embeddedFont>
      <p:font typeface="Open Sans"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Rankin" initials="" lastIdx="1" clrIdx="0"/>
  <p:cmAuthor id="1" name="David Rankin" initials="D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87" autoAdjust="0"/>
  </p:normalViewPr>
  <p:slideViewPr>
    <p:cSldViewPr snapToGrid="0">
      <p:cViewPr varScale="1">
        <p:scale>
          <a:sx n="77" d="100"/>
          <a:sy n="77" d="100"/>
        </p:scale>
        <p:origin x="12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0-26T15:58:03.854" idx="1">
    <p:pos x="6000" y="0"/>
    <p:text>Is there a different image we can use or better one? Not sure if this is supposed to represent the Wonder Factory or not</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7-02-01T11:57:46.889" idx="1">
    <p:pos x="10" y="10"/>
    <p:text>The notes for this may need to be updated.</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2944221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Good evening </a:t>
            </a:r>
          </a:p>
          <a:p>
            <a:pPr lvl="0">
              <a:spcBef>
                <a:spcPts val="0"/>
              </a:spcBef>
              <a:buNone/>
            </a:pPr>
            <a:r>
              <a:rPr lang="en" dirty="0"/>
              <a:t>We are the wonder factory STEM display B Team 15</a:t>
            </a:r>
          </a:p>
          <a:p>
            <a:pPr marL="457200" lvl="0" indent="-228600">
              <a:spcBef>
                <a:spcPts val="0"/>
              </a:spcBef>
              <a:buChar char="●"/>
            </a:pPr>
            <a:r>
              <a:rPr lang="en" dirty="0"/>
              <a:t>Ali Alkhaiyat: project manager </a:t>
            </a:r>
          </a:p>
          <a:p>
            <a:pPr marL="457200" lvl="0" indent="-228600">
              <a:spcBef>
                <a:spcPts val="0"/>
              </a:spcBef>
              <a:buChar char="●"/>
            </a:pPr>
            <a:r>
              <a:rPr lang="en" dirty="0"/>
              <a:t>David Rankin: Secretary &amp; client contact</a:t>
            </a:r>
          </a:p>
          <a:p>
            <a:pPr marL="457200" lvl="0" indent="-228600">
              <a:spcBef>
                <a:spcPts val="0"/>
              </a:spcBef>
              <a:buChar char="●"/>
            </a:pPr>
            <a:r>
              <a:rPr lang="en" dirty="0"/>
              <a:t>Carlos Shields: Budget Liaison</a:t>
            </a:r>
          </a:p>
          <a:p>
            <a:pPr marL="457200" lvl="0" indent="-228600" rtl="0">
              <a:spcBef>
                <a:spcPts val="0"/>
              </a:spcBef>
              <a:buChar char="●"/>
            </a:pPr>
            <a:r>
              <a:rPr lang="en" dirty="0"/>
              <a:t>Kevin Park:Website Developer</a:t>
            </a:r>
          </a:p>
          <a:p>
            <a:pPr lvl="0">
              <a:spcBef>
                <a:spcPts val="0"/>
              </a:spcBef>
              <a:buNone/>
            </a:pPr>
            <a:endParaRPr dirty="0"/>
          </a:p>
          <a:p>
            <a:pPr lvl="0">
              <a:spcBef>
                <a:spcPts val="0"/>
              </a:spcBef>
              <a:buNone/>
            </a:pPr>
            <a:endParaRPr dirty="0"/>
          </a:p>
        </p:txBody>
      </p:sp>
    </p:spTree>
    <p:extLst>
      <p:ext uri="{BB962C8B-B14F-4D97-AF65-F5344CB8AC3E}">
        <p14:creationId xmlns:p14="http://schemas.microsoft.com/office/powerpoint/2010/main" val="1829507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14982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162239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What is the Wonder Factory?</a:t>
            </a:r>
          </a:p>
          <a:p>
            <a:pPr marL="457200" lvl="0" indent="-228600">
              <a:spcBef>
                <a:spcPts val="0"/>
              </a:spcBef>
              <a:buChar char="●"/>
            </a:pPr>
            <a:r>
              <a:rPr lang="en" dirty="0"/>
              <a:t>The Wonder Factory is the interactive science, technology, engineering, art and math (STEM/STEAM) in Flagstaff, AZ</a:t>
            </a:r>
          </a:p>
          <a:p>
            <a:pPr marL="457200" lvl="0" indent="-228600">
              <a:spcBef>
                <a:spcPts val="0"/>
              </a:spcBef>
              <a:buChar char="●"/>
            </a:pPr>
            <a:r>
              <a:rPr lang="en" dirty="0"/>
              <a:t>The Wonder Factory was founded by two people who they are Jackee and Steve Alston</a:t>
            </a:r>
          </a:p>
          <a:p>
            <a:pPr marL="457200" lvl="0" indent="-228600">
              <a:spcBef>
                <a:spcPts val="0"/>
              </a:spcBef>
              <a:buChar char="●"/>
            </a:pPr>
            <a:r>
              <a:rPr lang="en" dirty="0"/>
              <a:t>The Wonder Factory goal is to lead the next generation of young minds into their place as the thinkers, the makers, and the creators of the future through hands-on interactions with science, technology, engineering, art, and mathematics.</a:t>
            </a:r>
          </a:p>
          <a:p>
            <a:pPr lvl="0">
              <a:spcBef>
                <a:spcPts val="0"/>
              </a:spcBef>
              <a:buNone/>
            </a:pPr>
            <a:r>
              <a:rPr lang="en" dirty="0"/>
              <a:t> </a:t>
            </a:r>
            <a:endParaRPr dirty="0"/>
          </a:p>
          <a:p>
            <a:pPr lvl="0">
              <a:spcBef>
                <a:spcPts val="0"/>
              </a:spcBef>
              <a:buNone/>
            </a:pPr>
            <a:endParaRPr dirty="0"/>
          </a:p>
        </p:txBody>
      </p:sp>
    </p:spTree>
    <p:extLst>
      <p:ext uri="{BB962C8B-B14F-4D97-AF65-F5344CB8AC3E}">
        <p14:creationId xmlns:p14="http://schemas.microsoft.com/office/powerpoint/2010/main" val="3863643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The major goals for our project are listed below:</a:t>
            </a:r>
          </a:p>
          <a:p>
            <a:pPr marL="457200" lvl="0" indent="-228600">
              <a:spcBef>
                <a:spcPts val="0"/>
              </a:spcBef>
              <a:buChar char="●"/>
            </a:pPr>
            <a:r>
              <a:rPr lang="en" dirty="0"/>
              <a:t>must be safe to all users</a:t>
            </a:r>
          </a:p>
          <a:p>
            <a:pPr marL="457200" lvl="0" indent="-228600">
              <a:spcBef>
                <a:spcPts val="0"/>
              </a:spcBef>
              <a:buChar char="●"/>
            </a:pPr>
            <a:r>
              <a:rPr lang="en" dirty="0"/>
              <a:t>must be ready</a:t>
            </a:r>
          </a:p>
          <a:p>
            <a:pPr marL="457200" indent="-228600">
              <a:buChar char="●"/>
            </a:pPr>
            <a:r>
              <a:rPr lang="en" dirty="0"/>
              <a:t>must select, design, build and test one final unique idea </a:t>
            </a:r>
          </a:p>
          <a:p>
            <a:pPr marL="457200" lvl="0" indent="-228600">
              <a:spcBef>
                <a:spcPts val="0"/>
              </a:spcBef>
              <a:buChar char="●"/>
            </a:pPr>
            <a:r>
              <a:rPr lang="en" dirty="0"/>
              <a:t>use critical thinking to solve a problem</a:t>
            </a:r>
          </a:p>
          <a:p>
            <a:pPr marL="457200" lvl="0" indent="-228600">
              <a:spcBef>
                <a:spcPts val="0"/>
              </a:spcBef>
              <a:buChar char="●"/>
            </a:pPr>
            <a:r>
              <a:rPr lang="en" dirty="0"/>
              <a:t>use formal methods of teaching and make more fun for children</a:t>
            </a:r>
          </a:p>
          <a:p>
            <a:pPr marL="171450" indent="-171450">
              <a:buFont typeface="Arial" panose="020B0604020202020204" pitchFamily="34" charset="0"/>
              <a:buChar char="•"/>
            </a:pPr>
            <a:r>
              <a:rPr lang="en" dirty="0"/>
              <a:t>Project Expectations</a:t>
            </a:r>
          </a:p>
          <a:p>
            <a:pPr marL="171450" indent="-171450">
              <a:buFont typeface="Arial" panose="020B0604020202020204" pitchFamily="34" charset="0"/>
              <a:buChar char="•"/>
            </a:pPr>
            <a:r>
              <a:rPr lang="en" dirty="0"/>
              <a:t>The</a:t>
            </a:r>
            <a:r>
              <a:rPr lang="en"/>
              <a:t> design stays as it is and we did not change it.</a:t>
            </a:r>
          </a:p>
        </p:txBody>
      </p:sp>
    </p:spTree>
    <p:extLst>
      <p:ext uri="{BB962C8B-B14F-4D97-AF65-F5344CB8AC3E}">
        <p14:creationId xmlns:p14="http://schemas.microsoft.com/office/powerpoint/2010/main" val="199425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dirty="0">
                <a:latin typeface="Arial"/>
              </a:rPr>
              <a:t>This image is the result that we have been updating. To play our project "race pit", they need to generate electricity as much as 20 to 22V. The generator we are currently using requires 1100 RPM theoretically. We assumed the operator will rotate the crank arm with 70RPM. Then we knew we need to 1:16 gear ratio. At the beginning of last semester, we designed only 2 gears to meet 1100 RPM. However, it was really hard to manufacture because ( ). Thus, we decided to build our gearbox like this and both front and rear gear ratio is 1:4. We are planning to help the kids to change inter changeable gears and to understand how gears are working. The big differences of design between final presentation and this one are gear shape and wood bricks supporting top mount bearing. </a:t>
            </a:r>
          </a:p>
        </p:txBody>
      </p:sp>
    </p:spTree>
    <p:extLst>
      <p:ext uri="{BB962C8B-B14F-4D97-AF65-F5344CB8AC3E}">
        <p14:creationId xmlns:p14="http://schemas.microsoft.com/office/powerpoint/2010/main" val="34338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dirty="0"/>
              <a:t>- researching different vendors to reduce budget</a:t>
            </a:r>
            <a:endParaRPr lang="en-US" dirty="0">
              <a:solidFill>
                <a:srgbClr val="000000"/>
              </a:solidFill>
              <a:latin typeface="Arial"/>
            </a:endParaRPr>
          </a:p>
          <a:p>
            <a:r>
              <a:rPr lang="en-US" dirty="0">
                <a:solidFill>
                  <a:srgbClr val="000000"/>
                </a:solidFill>
                <a:latin typeface="Arial"/>
              </a:rPr>
              <a:t>- using different, less expensive materials to reduce budget without compromising the structural integrity</a:t>
            </a:r>
          </a:p>
          <a:p>
            <a:r>
              <a:rPr lang="en-US" dirty="0">
                <a:solidFill>
                  <a:srgbClr val="000000"/>
                </a:solidFill>
                <a:latin typeface="Arial"/>
              </a:rPr>
              <a:t>- </a:t>
            </a:r>
          </a:p>
        </p:txBody>
      </p:sp>
    </p:spTree>
    <p:extLst>
      <p:ext uri="{BB962C8B-B14F-4D97-AF65-F5344CB8AC3E}">
        <p14:creationId xmlns:p14="http://schemas.microsoft.com/office/powerpoint/2010/main" val="1454602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dirty="0"/>
              <a:t>We have already begun the manufacturing process. Our team plans to have one station fully assembled by February 13th. Our team will then complete all of our testing by February.20th. We plan to test the power generator's output voltage and current at different input RPMs by using a mill to rotate it. After we check the generator, we will connect it to the racetrack to test the generator's ability to power one slotcar.As of now, we are planning to use 3D printed gears. We will test the rear gear, which will see the highest RPMs, first by connecting the shaft and gearbox to the mill. We will rotate the shaft at a rate we anticipate the gears will operate at for 5 minutes then check for gears wear. We plan to test the front gears to see if they will operate without a retaining ring or if the user will need to attach a clamp prior to operating the gearbox. Our final test will be to test various types of safety mechanisms that will not let the shafts rotate when the front cover is open and will allow the shafts to engage when the cover is closed and locked. </a:t>
            </a:r>
            <a:endParaRPr lang="en-US" b="1" dirty="0"/>
          </a:p>
          <a:p>
            <a:endParaRPr lang="en-US" dirty="0">
              <a:solidFill>
                <a:srgbClr val="000000"/>
              </a:solidFill>
              <a:latin typeface="Arial"/>
            </a:endParaRPr>
          </a:p>
          <a:p>
            <a:r>
              <a:rPr lang="en-US" dirty="0">
                <a:solidFill>
                  <a:srgbClr val="000000"/>
                </a:solidFill>
                <a:latin typeface="Arial"/>
              </a:rPr>
              <a:t>After all of the testing and finalizing our plan for the stations, we will construct a second station by March 5th. By this time, we plan to have two complete stations that are ready for full operation and display.We plan to attend and display our project at the Flagstaff Community STEM Celebration being held in the </a:t>
            </a:r>
            <a:r>
              <a:rPr lang="en-US" dirty="0" err="1">
                <a:solidFill>
                  <a:srgbClr val="000000"/>
                </a:solidFill>
                <a:latin typeface="Arial"/>
              </a:rPr>
              <a:t>Skydome</a:t>
            </a:r>
            <a:r>
              <a:rPr lang="en-US" dirty="0">
                <a:solidFill>
                  <a:srgbClr val="000000"/>
                </a:solidFill>
                <a:latin typeface="Arial"/>
              </a:rPr>
              <a:t> with The Wonder Factory on March 6th. At this event, we hope to gather information on how we can improve our project by asking the people that play with our project what they liked, what they didn't like, what confused them, and any suggestions they might have for us.</a:t>
            </a:r>
          </a:p>
        </p:txBody>
      </p:sp>
    </p:spTree>
    <p:extLst>
      <p:ext uri="{BB962C8B-B14F-4D97-AF65-F5344CB8AC3E}">
        <p14:creationId xmlns:p14="http://schemas.microsoft.com/office/powerpoint/2010/main" val="231569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dirty="0"/>
              <a:t>Overall, our team is fully capable of completing our project without hiring help. Each team member has completed the machine shop safety training. I have completed the lathe and mill advanced training and I also have a background is carpentry. Each overall task has a primary and secondary person assigned to it which is indicated by lead and assist, respectively. Ali is the lead for the gear testing and for the safety and quality control. Carlos is the lead for the electronic circuit puzzle and for the generator and racetrack testing and wiring. I am the lead for the gearbox construction and for the full assembly of the design. Kevin is the lead for the SolidWorks file, website,  and the instructional</a:t>
            </a:r>
            <a:r>
              <a:rPr lang="en-US"/>
              <a:t> posters that explain how to operate the project and the information poster for UGRADS.</a:t>
            </a:r>
            <a:endParaRPr lang="en-US">
              <a:solidFill>
                <a:srgbClr val="000000"/>
              </a:solidFill>
              <a:latin typeface="Arial"/>
            </a:endParaRPr>
          </a:p>
        </p:txBody>
      </p:sp>
    </p:spTree>
    <p:extLst>
      <p:ext uri="{BB962C8B-B14F-4D97-AF65-F5344CB8AC3E}">
        <p14:creationId xmlns:p14="http://schemas.microsoft.com/office/powerpoint/2010/main" val="11169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So far we are on schedule.We should be able to meet class requirements and dates easily.We are planning to go a little ahead of schedule and have 2 stations working by march 6th so we can make the Flagstaff community STEM celebration with our clients.</a:t>
            </a:r>
            <a:endParaRPr lang="en" dirty="0">
              <a:solidFill>
                <a:srgbClr val="000000"/>
              </a:solidFill>
              <a:latin typeface="Arial"/>
            </a:endParaRPr>
          </a:p>
        </p:txBody>
      </p:sp>
    </p:spTree>
    <p:extLst>
      <p:ext uri="{BB962C8B-B14F-4D97-AF65-F5344CB8AC3E}">
        <p14:creationId xmlns:p14="http://schemas.microsoft.com/office/powerpoint/2010/main" val="2854118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a:lnSpc>
                <a:spcPct val="150000"/>
              </a:lnSpc>
            </a:pPr>
            <a:r>
              <a:rPr lang="en" sz="1100" b="0" dirty="0">
                <a:solidFill>
                  <a:schemeClr val="dk2"/>
                </a:solidFill>
                <a:latin typeface="+mn-lt"/>
                <a:ea typeface="PT Sans Narrow"/>
                <a:cs typeface="PT Sans Narrow"/>
                <a:sym typeface="PT Sans Narrow"/>
              </a:rPr>
              <a:t>Gore fund</a:t>
            </a:r>
            <a:r>
              <a:rPr lang="en-US" sz="1100" b="0" dirty="0">
                <a:solidFill>
                  <a:schemeClr val="dk2"/>
                </a:solidFill>
                <a:latin typeface="+mn-lt"/>
                <a:ea typeface="PT Sans Narrow"/>
                <a:cs typeface="PT Sans Narrow"/>
                <a:sym typeface="PT Sans Narrow"/>
              </a:rPr>
              <a:t>s</a:t>
            </a:r>
            <a:r>
              <a:rPr lang="en" sz="1100" b="0" dirty="0">
                <a:solidFill>
                  <a:schemeClr val="dk2"/>
                </a:solidFill>
                <a:latin typeface="+mn-lt"/>
                <a:ea typeface="PT Sans Narrow"/>
                <a:cs typeface="PT Sans Narrow"/>
                <a:sym typeface="PT Sans Narrow"/>
              </a:rPr>
              <a:t> many of the mechanical capstones and we are happy that they have decided to fund ours.</a:t>
            </a:r>
          </a:p>
          <a:p>
            <a:pPr lvl="0" rtl="0">
              <a:lnSpc>
                <a:spcPct val="150000"/>
              </a:lnSpc>
              <a:spcBef>
                <a:spcPts val="0"/>
              </a:spcBef>
              <a:buNone/>
            </a:pPr>
            <a:r>
              <a:rPr lang="en" sz="1100" b="0" dirty="0">
                <a:solidFill>
                  <a:schemeClr val="dk2"/>
                </a:solidFill>
                <a:latin typeface="+mn-lt"/>
                <a:ea typeface="PT Sans Narrow"/>
                <a:cs typeface="PT Sans Narrow"/>
                <a:sym typeface="PT Sans Narrow"/>
              </a:rPr>
              <a:t>Before the break we applied for extra funds and had that approved. That increased our budget from $1500 to $2000</a:t>
            </a:r>
          </a:p>
          <a:p>
            <a:pPr>
              <a:lnSpc>
                <a:spcPct val="150000"/>
              </a:lnSpc>
            </a:pPr>
            <a:r>
              <a:rPr lang="en" sz="1100" b="0" dirty="0">
                <a:solidFill>
                  <a:schemeClr val="dk2"/>
                </a:solidFill>
                <a:latin typeface="+mn-lt"/>
                <a:ea typeface="PT Sans Narrow"/>
                <a:cs typeface="PT Sans Narrow"/>
                <a:sym typeface="PT Sans Narrow"/>
              </a:rPr>
              <a:t>So far we have been buying the parts with our own money and then getting our money reimbursed by the school. This way we are able to get what we need whenever we want.</a:t>
            </a:r>
          </a:p>
        </p:txBody>
      </p:sp>
    </p:spTree>
    <p:extLst>
      <p:ext uri="{BB962C8B-B14F-4D97-AF65-F5344CB8AC3E}">
        <p14:creationId xmlns:p14="http://schemas.microsoft.com/office/powerpoint/2010/main" val="316005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www.facebook.com/thewonderfactoryflagstaf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1026" name="Picture 2" descr="https://lh4.googleusercontent.com/Jmo8zJUyn1cvKcxsfrIdkcFb-JxkwdDTvyxw01FrzN3rAEO8YwftTsuyW3kXH86ARa9ENwHs29_9FeSVgusKDQzd0w83upndGk_IizfWGHfKxrTUzR5iBWdAR_BRI3U6xEeRsDWSHB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09" y="0"/>
            <a:ext cx="7788534" cy="5146729"/>
          </a:xfrm>
          <a:prstGeom prst="rect">
            <a:avLst/>
          </a:prstGeom>
          <a:noFill/>
          <a:extLst>
            <a:ext uri="{909E8E84-426E-40DD-AFC4-6F175D3DCCD1}">
              <a14:hiddenFill xmlns:a14="http://schemas.microsoft.com/office/drawing/2010/main">
                <a:solidFill>
                  <a:srgbClr val="FFFFFF"/>
                </a:solidFill>
              </a14:hiddenFill>
            </a:ext>
          </a:extLst>
        </p:spPr>
      </p:pic>
      <p:sp>
        <p:nvSpPr>
          <p:cNvPr id="67" name="Shape 67"/>
          <p:cNvSpPr txBox="1">
            <a:spLocks noGrp="1"/>
          </p:cNvSpPr>
          <p:nvPr>
            <p:ph type="body" idx="1"/>
          </p:nvPr>
        </p:nvSpPr>
        <p:spPr>
          <a:xfrm>
            <a:off x="3205812" y="73900"/>
            <a:ext cx="2732400" cy="946500"/>
          </a:xfrm>
          <a:prstGeom prst="rect">
            <a:avLst/>
          </a:prstGeom>
        </p:spPr>
        <p:txBody>
          <a:bodyPr lIns="91425" tIns="91425" rIns="91425" bIns="91425" anchor="ctr" anchorCtr="0">
            <a:noAutofit/>
          </a:bodyPr>
          <a:lstStyle/>
          <a:p>
            <a:pPr lvl="0" algn="ctr">
              <a:spcBef>
                <a:spcPts val="0"/>
              </a:spcBef>
              <a:buNone/>
            </a:pPr>
            <a:r>
              <a:rPr lang="en" sz="3600" b="1">
                <a:solidFill>
                  <a:srgbClr val="000000"/>
                </a:solidFill>
              </a:rPr>
              <a:t>STEM Display B Team 15</a:t>
            </a:r>
          </a:p>
        </p:txBody>
      </p:sp>
      <p:sp>
        <p:nvSpPr>
          <p:cNvPr id="68" name="Shape 68"/>
          <p:cNvSpPr txBox="1"/>
          <p:nvPr/>
        </p:nvSpPr>
        <p:spPr>
          <a:xfrm>
            <a:off x="6049050" y="4368425"/>
            <a:ext cx="443100" cy="332100"/>
          </a:xfrm>
          <a:prstGeom prst="rect">
            <a:avLst/>
          </a:prstGeom>
          <a:noFill/>
          <a:ln>
            <a:noFill/>
          </a:ln>
        </p:spPr>
        <p:txBody>
          <a:bodyPr lIns="91425" tIns="91425" rIns="91425" bIns="91425" anchor="t" anchorCtr="0">
            <a:noAutofit/>
          </a:bodyPr>
          <a:lstStyle/>
          <a:p>
            <a:pPr lvl="0">
              <a:spcBef>
                <a:spcPts val="0"/>
              </a:spcBef>
              <a:buNone/>
            </a:pPr>
            <a:r>
              <a:rPr lang="en" sz="1200"/>
              <a:t>[1]</a:t>
            </a:r>
          </a:p>
        </p:txBody>
      </p:sp>
      <p:sp>
        <p:nvSpPr>
          <p:cNvPr id="69" name="Shape 69"/>
          <p:cNvSpPr txBox="1">
            <a:spLocks noGrp="1"/>
          </p:cNvSpPr>
          <p:nvPr>
            <p:ph type="body" idx="1"/>
          </p:nvPr>
        </p:nvSpPr>
        <p:spPr>
          <a:xfrm>
            <a:off x="926625" y="3718275"/>
            <a:ext cx="1703700" cy="1040100"/>
          </a:xfrm>
          <a:prstGeom prst="rect">
            <a:avLst/>
          </a:prstGeom>
        </p:spPr>
        <p:txBody>
          <a:bodyPr lIns="91425" tIns="91425" rIns="91425" bIns="91425" anchor="ctr" anchorCtr="0">
            <a:noAutofit/>
          </a:bodyPr>
          <a:lstStyle/>
          <a:p>
            <a:pPr lvl="0" rtl="0">
              <a:spcBef>
                <a:spcPts val="0"/>
              </a:spcBef>
              <a:buNone/>
            </a:pPr>
            <a:r>
              <a:rPr lang="en" b="1" u="sng">
                <a:solidFill>
                  <a:srgbClr val="000000"/>
                </a:solidFill>
              </a:rPr>
              <a:t>Budget Liaison</a:t>
            </a:r>
          </a:p>
          <a:p>
            <a:pPr lvl="0" rtl="0">
              <a:spcBef>
                <a:spcPts val="0"/>
              </a:spcBef>
              <a:buNone/>
            </a:pPr>
            <a:r>
              <a:rPr lang="en">
                <a:solidFill>
                  <a:srgbClr val="000000"/>
                </a:solidFill>
              </a:rPr>
              <a:t>Carlos Shields</a:t>
            </a:r>
          </a:p>
        </p:txBody>
      </p:sp>
      <p:sp>
        <p:nvSpPr>
          <p:cNvPr id="70" name="Shape 70"/>
          <p:cNvSpPr txBox="1">
            <a:spLocks noGrp="1"/>
          </p:cNvSpPr>
          <p:nvPr>
            <p:ph type="body" idx="1"/>
          </p:nvPr>
        </p:nvSpPr>
        <p:spPr>
          <a:xfrm>
            <a:off x="6790850" y="3718275"/>
            <a:ext cx="1438500" cy="1040100"/>
          </a:xfrm>
          <a:prstGeom prst="rect">
            <a:avLst/>
          </a:prstGeom>
        </p:spPr>
        <p:txBody>
          <a:bodyPr lIns="91425" tIns="91425" rIns="91425" bIns="91425" anchor="ctr" anchorCtr="0">
            <a:noAutofit/>
          </a:bodyPr>
          <a:lstStyle/>
          <a:p>
            <a:pPr lvl="0" algn="r">
              <a:spcBef>
                <a:spcPts val="0"/>
              </a:spcBef>
              <a:buNone/>
            </a:pPr>
            <a:r>
              <a:rPr lang="en" b="1" u="sng">
                <a:solidFill>
                  <a:srgbClr val="000000"/>
                </a:solidFill>
              </a:rPr>
              <a:t>Website Developer</a:t>
            </a:r>
          </a:p>
          <a:p>
            <a:pPr lvl="0" algn="r" rtl="0">
              <a:spcBef>
                <a:spcPts val="0"/>
              </a:spcBef>
              <a:buNone/>
            </a:pPr>
            <a:r>
              <a:rPr lang="en">
                <a:solidFill>
                  <a:srgbClr val="000000"/>
                </a:solidFill>
              </a:rPr>
              <a:t>Kevin Park</a:t>
            </a:r>
          </a:p>
        </p:txBody>
      </p:sp>
      <p:sp>
        <p:nvSpPr>
          <p:cNvPr id="71" name="Shape 71"/>
          <p:cNvSpPr txBox="1">
            <a:spLocks noGrp="1"/>
          </p:cNvSpPr>
          <p:nvPr>
            <p:ph type="body" idx="1"/>
          </p:nvPr>
        </p:nvSpPr>
        <p:spPr>
          <a:xfrm>
            <a:off x="926625" y="100600"/>
            <a:ext cx="1703700" cy="996000"/>
          </a:xfrm>
          <a:prstGeom prst="rect">
            <a:avLst/>
          </a:prstGeom>
        </p:spPr>
        <p:txBody>
          <a:bodyPr lIns="91425" tIns="91425" rIns="91425" bIns="91425" anchor="ctr" anchorCtr="0">
            <a:noAutofit/>
          </a:bodyPr>
          <a:lstStyle/>
          <a:p>
            <a:pPr lvl="0" rtl="0">
              <a:spcBef>
                <a:spcPts val="0"/>
              </a:spcBef>
              <a:buNone/>
            </a:pPr>
            <a:r>
              <a:rPr lang="en" b="1" u="sng">
                <a:solidFill>
                  <a:srgbClr val="000000"/>
                </a:solidFill>
              </a:rPr>
              <a:t>Project Manager</a:t>
            </a:r>
          </a:p>
          <a:p>
            <a:pPr lvl="0" rtl="0">
              <a:spcBef>
                <a:spcPts val="0"/>
              </a:spcBef>
              <a:buNone/>
            </a:pPr>
            <a:r>
              <a:rPr lang="en">
                <a:solidFill>
                  <a:srgbClr val="000000"/>
                </a:solidFill>
              </a:rPr>
              <a:t>Ali Alkhaiyat</a:t>
            </a:r>
          </a:p>
        </p:txBody>
      </p:sp>
      <p:sp>
        <p:nvSpPr>
          <p:cNvPr id="72" name="Shape 72"/>
          <p:cNvSpPr txBox="1">
            <a:spLocks noGrp="1"/>
          </p:cNvSpPr>
          <p:nvPr>
            <p:ph type="body" idx="1"/>
          </p:nvPr>
        </p:nvSpPr>
        <p:spPr>
          <a:xfrm>
            <a:off x="6483500" y="100600"/>
            <a:ext cx="1703700" cy="996000"/>
          </a:xfrm>
          <a:prstGeom prst="rect">
            <a:avLst/>
          </a:prstGeom>
        </p:spPr>
        <p:txBody>
          <a:bodyPr lIns="91425" tIns="91425" rIns="91425" bIns="91425" anchor="ctr" anchorCtr="0">
            <a:noAutofit/>
          </a:bodyPr>
          <a:lstStyle/>
          <a:p>
            <a:pPr lvl="0" algn="r" rtl="0">
              <a:spcBef>
                <a:spcPts val="0"/>
              </a:spcBef>
              <a:buNone/>
            </a:pPr>
            <a:r>
              <a:rPr lang="en" b="1" u="sng">
                <a:solidFill>
                  <a:srgbClr val="000000"/>
                </a:solidFill>
              </a:rPr>
              <a:t>Secretary &amp; Client Contact</a:t>
            </a:r>
          </a:p>
          <a:p>
            <a:pPr lvl="0" algn="r" rtl="0">
              <a:spcBef>
                <a:spcPts val="0"/>
              </a:spcBef>
              <a:buNone/>
            </a:pPr>
            <a:r>
              <a:rPr lang="en">
                <a:solidFill>
                  <a:srgbClr val="000000"/>
                </a:solidFill>
              </a:rPr>
              <a:t>David Rankin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body" idx="2"/>
          </p:nvPr>
        </p:nvSpPr>
        <p:spPr>
          <a:xfrm>
            <a:off x="4939500" y="3376750"/>
            <a:ext cx="3837000" cy="1042800"/>
          </a:xfrm>
          <a:prstGeom prst="rect">
            <a:avLst/>
          </a:prstGeom>
        </p:spPr>
        <p:txBody>
          <a:bodyPr lIns="91425" tIns="91425" rIns="91425" bIns="91425" anchor="ctr" anchorCtr="0">
            <a:noAutofit/>
          </a:bodyPr>
          <a:lstStyle/>
          <a:p>
            <a:pPr lvl="0">
              <a:spcBef>
                <a:spcPts val="0"/>
              </a:spcBef>
              <a:buNone/>
            </a:pPr>
            <a:r>
              <a:rPr lang="en" sz="4800"/>
              <a:t>THANK YOU!</a:t>
            </a:r>
          </a:p>
        </p:txBody>
      </p:sp>
      <p:sp>
        <p:nvSpPr>
          <p:cNvPr id="132" name="Shape 132"/>
          <p:cNvSpPr txBox="1">
            <a:spLocks noGrp="1"/>
          </p:cNvSpPr>
          <p:nvPr>
            <p:ph type="title"/>
          </p:nvPr>
        </p:nvSpPr>
        <p:spPr>
          <a:xfrm>
            <a:off x="343875" y="270300"/>
            <a:ext cx="4045200" cy="1675800"/>
          </a:xfrm>
          <a:prstGeom prst="rect">
            <a:avLst/>
          </a:prstGeom>
        </p:spPr>
        <p:txBody>
          <a:bodyPr lIns="91425" tIns="91425" rIns="91425" bIns="91425" anchor="b" anchorCtr="0">
            <a:noAutofit/>
          </a:bodyPr>
          <a:lstStyle/>
          <a:p>
            <a:pPr lvl="0">
              <a:spcBef>
                <a:spcPts val="0"/>
              </a:spcBef>
              <a:buNone/>
            </a:pPr>
            <a:r>
              <a:rPr lang="en" sz="6000" b="0"/>
              <a:t>QUESTIONS?</a:t>
            </a:r>
          </a:p>
        </p:txBody>
      </p:sp>
      <p:sp>
        <p:nvSpPr>
          <p:cNvPr id="133" name="Shape 133"/>
          <p:cNvSpPr txBox="1"/>
          <p:nvPr/>
        </p:nvSpPr>
        <p:spPr>
          <a:xfrm>
            <a:off x="-1394784" y="4834200"/>
            <a:ext cx="6051300" cy="309300"/>
          </a:xfrm>
          <a:prstGeom prst="rect">
            <a:avLst/>
          </a:prstGeom>
          <a:noFill/>
          <a:ln>
            <a:noFill/>
          </a:ln>
        </p:spPr>
        <p:txBody>
          <a:bodyPr lIns="91425" tIns="91425" rIns="91425" bIns="91425" anchor="t" anchorCtr="0">
            <a:noAutofit/>
          </a:bodyPr>
          <a:lstStyle/>
          <a:p>
            <a:pPr lvl="0" algn="r" rtl="0">
              <a:spcBef>
                <a:spcPts val="0"/>
              </a:spcBef>
              <a:buNone/>
            </a:pPr>
            <a:r>
              <a:rPr lang="en" dirty="0"/>
              <a:t>2/1/2017 The Wonder Factory STEM Display B - Team 15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References</a:t>
            </a:r>
          </a:p>
        </p:txBody>
      </p:sp>
      <p:sp>
        <p:nvSpPr>
          <p:cNvPr id="139" name="Shape 139"/>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1400">
                <a:solidFill>
                  <a:srgbClr val="000000"/>
                </a:solidFill>
                <a:latin typeface="Times New Roman"/>
                <a:ea typeface="Times New Roman"/>
                <a:cs typeface="Times New Roman"/>
                <a:sym typeface="Times New Roman"/>
              </a:rPr>
              <a:t>[1] </a:t>
            </a:r>
            <a:r>
              <a:rPr lang="en" sz="1400" i="1">
                <a:solidFill>
                  <a:srgbClr val="000000"/>
                </a:solidFill>
                <a:latin typeface="Times New Roman"/>
                <a:ea typeface="Times New Roman"/>
                <a:cs typeface="Times New Roman"/>
                <a:sym typeface="Times New Roman"/>
              </a:rPr>
              <a:t>The Wonder Factory </a:t>
            </a:r>
            <a:r>
              <a:rPr lang="en" sz="1400">
                <a:solidFill>
                  <a:srgbClr val="000000"/>
                </a:solidFill>
                <a:latin typeface="Times New Roman"/>
                <a:ea typeface="Times New Roman"/>
                <a:cs typeface="Times New Roman"/>
                <a:sym typeface="Times New Roman"/>
              </a:rPr>
              <a:t>[Online]. Available: </a:t>
            </a:r>
            <a:r>
              <a:rPr lang="en" sz="1400" u="sng">
                <a:solidFill>
                  <a:schemeClr val="hlink"/>
                </a:solidFill>
                <a:latin typeface="Times New Roman"/>
                <a:ea typeface="Times New Roman"/>
                <a:cs typeface="Times New Roman"/>
                <a:sym typeface="Times New Roman"/>
                <a:hlinkClick r:id="rId3"/>
              </a:rPr>
              <a:t>www.facebook.com/thewonderfactoryflagstaff</a:t>
            </a:r>
          </a:p>
          <a:p>
            <a:pPr lvl="0">
              <a:lnSpc>
                <a:spcPct val="100000"/>
              </a:lnSpc>
              <a:spcBef>
                <a:spcPts val="0"/>
              </a:spcBef>
              <a:spcAft>
                <a:spcPts val="0"/>
              </a:spcAft>
              <a:buNone/>
            </a:pPr>
            <a:endParaRPr sz="1400">
              <a:solidFill>
                <a:srgbClr val="0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152400" y="57150"/>
            <a:ext cx="8520600" cy="707400"/>
          </a:xfrm>
          <a:prstGeom prst="rect">
            <a:avLst/>
          </a:prstGeom>
        </p:spPr>
        <p:txBody>
          <a:bodyPr lIns="91425" tIns="91425" rIns="91425" bIns="91425" anchor="t" anchorCtr="0">
            <a:noAutofit/>
          </a:bodyPr>
          <a:lstStyle/>
          <a:p>
            <a:pPr lvl="0">
              <a:spcBef>
                <a:spcPts val="0"/>
              </a:spcBef>
              <a:buNone/>
            </a:pPr>
            <a:r>
              <a:rPr lang="en" dirty="0"/>
              <a:t>Project Description</a:t>
            </a:r>
          </a:p>
        </p:txBody>
      </p:sp>
      <p:sp>
        <p:nvSpPr>
          <p:cNvPr id="78" name="Shape 78"/>
          <p:cNvSpPr txBox="1"/>
          <p:nvPr/>
        </p:nvSpPr>
        <p:spPr>
          <a:xfrm>
            <a:off x="3037916" y="4833938"/>
            <a:ext cx="6106084" cy="309562"/>
          </a:xfrm>
          <a:prstGeom prst="rect">
            <a:avLst/>
          </a:prstGeom>
          <a:noFill/>
          <a:ln>
            <a:noFill/>
          </a:ln>
        </p:spPr>
        <p:txBody>
          <a:bodyPr lIns="91425" tIns="91425" rIns="91425" bIns="91425" anchor="t" anchorCtr="0">
            <a:noAutofit/>
          </a:bodyPr>
          <a:lstStyle/>
          <a:p>
            <a:pPr lvl="0">
              <a:spcBef>
                <a:spcPts val="0"/>
              </a:spcBef>
              <a:buNone/>
            </a:pPr>
            <a:r>
              <a:rPr lang="en" dirty="0"/>
              <a:t>Ali </a:t>
            </a:r>
            <a:r>
              <a:rPr lang="en" dirty="0" err="1"/>
              <a:t>Alkhaiyat</a:t>
            </a:r>
            <a:r>
              <a:rPr lang="en" dirty="0"/>
              <a:t> 2/1/2017 The Wonder Factory STEM Display B - Team 15</a:t>
            </a:r>
          </a:p>
          <a:p>
            <a:pPr lvl="0" rtl="0">
              <a:spcBef>
                <a:spcPts val="0"/>
              </a:spcBef>
              <a:buNone/>
            </a:pPr>
            <a:endParaRPr/>
          </a:p>
        </p:txBody>
      </p:sp>
      <p:sp>
        <p:nvSpPr>
          <p:cNvPr id="79" name="Shape 79"/>
          <p:cNvSpPr txBox="1">
            <a:spLocks noGrp="1"/>
          </p:cNvSpPr>
          <p:nvPr>
            <p:ph type="body" idx="2"/>
          </p:nvPr>
        </p:nvSpPr>
        <p:spPr>
          <a:xfrm>
            <a:off x="4467225" y="962025"/>
            <a:ext cx="4407685" cy="3302000"/>
          </a:xfrm>
          <a:prstGeom prst="rect">
            <a:avLst/>
          </a:prstGeom>
        </p:spPr>
        <p:txBody>
          <a:bodyPr lIns="91425" tIns="91425" rIns="91425" bIns="91425" anchor="ctr" anchorCtr="0">
            <a:noAutofit/>
          </a:bodyPr>
          <a:lstStyle/>
          <a:p>
            <a:pPr lvl="0" rtl="0">
              <a:lnSpc>
                <a:spcPct val="100000"/>
              </a:lnSpc>
              <a:spcBef>
                <a:spcPts val="0"/>
              </a:spcBef>
              <a:spcAft>
                <a:spcPts val="0"/>
              </a:spcAft>
              <a:buNone/>
            </a:pPr>
            <a:r>
              <a:rPr lang="en" sz="3000" b="1" dirty="0">
                <a:solidFill>
                  <a:schemeClr val="accent3"/>
                </a:solidFill>
              </a:rPr>
              <a:t>The Wonder Factory</a:t>
            </a:r>
          </a:p>
          <a:p>
            <a:pPr>
              <a:lnSpc>
                <a:spcPct val="100000"/>
              </a:lnSpc>
              <a:spcAft>
                <a:spcPts val="0"/>
              </a:spcAft>
            </a:pPr>
            <a:r>
              <a:rPr lang="en" sz="2400" dirty="0"/>
              <a:t>Interactive learning center</a:t>
            </a:r>
          </a:p>
          <a:p>
            <a:pPr>
              <a:lnSpc>
                <a:spcPct val="100000"/>
              </a:lnSpc>
              <a:spcAft>
                <a:spcPts val="0"/>
              </a:spcAft>
            </a:pPr>
            <a:r>
              <a:rPr lang="en" sz="3000" b="1" dirty="0">
                <a:solidFill>
                  <a:srgbClr val="4DB6AC"/>
                </a:solidFill>
              </a:rPr>
              <a:t>Goal</a:t>
            </a:r>
            <a:endParaRPr lang="en" sz="2400" dirty="0">
              <a:solidFill>
                <a:srgbClr val="695D46"/>
              </a:solidFill>
            </a:endParaRPr>
          </a:p>
          <a:p>
            <a:pPr>
              <a:lnSpc>
                <a:spcPct val="100000"/>
              </a:lnSpc>
              <a:spcAft>
                <a:spcPts val="0"/>
              </a:spcAft>
            </a:pPr>
            <a:r>
              <a:rPr lang="en" sz="2400" dirty="0">
                <a:solidFill>
                  <a:srgbClr val="695D46"/>
                </a:solidFill>
              </a:rPr>
              <a:t>Generate learning through play</a:t>
            </a:r>
          </a:p>
          <a:p>
            <a:pPr>
              <a:lnSpc>
                <a:spcPct val="100000"/>
              </a:lnSpc>
              <a:spcAft>
                <a:spcPts val="0"/>
              </a:spcAft>
            </a:pPr>
            <a:r>
              <a:rPr lang="en" sz="3000" b="1" dirty="0">
                <a:solidFill>
                  <a:srgbClr val="4DB6AC"/>
                </a:solidFill>
              </a:rPr>
              <a:t>Location</a:t>
            </a:r>
          </a:p>
          <a:p>
            <a:pPr>
              <a:lnSpc>
                <a:spcPct val="100000"/>
              </a:lnSpc>
              <a:spcAft>
                <a:spcPts val="0"/>
              </a:spcAft>
            </a:pPr>
            <a:r>
              <a:rPr lang="en" sz="2400" dirty="0">
                <a:solidFill>
                  <a:srgbClr val="695D46"/>
                </a:solidFill>
              </a:rPr>
              <a:t>Flagstaff, AZ</a:t>
            </a:r>
          </a:p>
          <a:p>
            <a:pPr>
              <a:lnSpc>
                <a:spcPct val="100000"/>
              </a:lnSpc>
              <a:spcAft>
                <a:spcPts val="0"/>
              </a:spcAft>
            </a:pPr>
            <a:endParaRPr lang="en" sz="3000" b="1" dirty="0">
              <a:solidFill>
                <a:srgbClr val="4DB6AC"/>
              </a:solidFill>
            </a:endParaRPr>
          </a:p>
        </p:txBody>
      </p:sp>
      <p:sp>
        <p:nvSpPr>
          <p:cNvPr id="81" name="Shape 81"/>
          <p:cNvSpPr txBox="1"/>
          <p:nvPr/>
        </p:nvSpPr>
        <p:spPr>
          <a:xfrm>
            <a:off x="304800" y="4581525"/>
            <a:ext cx="443100" cy="332100"/>
          </a:xfrm>
          <a:prstGeom prst="rect">
            <a:avLst/>
          </a:prstGeom>
          <a:noFill/>
          <a:ln>
            <a:noFill/>
          </a:ln>
        </p:spPr>
        <p:txBody>
          <a:bodyPr lIns="91425" tIns="91425" rIns="91425" bIns="91425" anchor="t" anchorCtr="0">
            <a:noAutofit/>
          </a:bodyPr>
          <a:lstStyle/>
          <a:p>
            <a:pPr lvl="0" rtl="0">
              <a:spcBef>
                <a:spcPts val="0"/>
              </a:spcBef>
              <a:buNone/>
            </a:pPr>
            <a:r>
              <a:rPr lang="en" sz="1200" dirty="0"/>
              <a:t>[1]</a:t>
            </a:r>
          </a:p>
        </p:txBody>
      </p:sp>
      <p:pic>
        <p:nvPicPr>
          <p:cNvPr id="2050" name="Picture 2" descr="https://lh3.googleusercontent.com/9fyaJZ9_88UIdYKlOSg838LYIfISmf5lsJP_Kop77vJLc17dqxOePmM_qlCzpDZ38ZFP4fe3oJk7DRJu1Iehx48tRFIlDgeqEXebCR43u1VoelvtH7UeqlS-cRNrdgAD47cYF4O9PEg"/>
          <p:cNvPicPr>
            <a:picLocks noChangeAspect="1" noChangeArrowheads="1"/>
          </p:cNvPicPr>
          <p:nvPr/>
        </p:nvPicPr>
        <p:blipFill rotWithShape="1">
          <a:blip r:embed="rId3">
            <a:extLst>
              <a:ext uri="{28A0092B-C50C-407E-A947-70E740481C1C}">
                <a14:useLocalDpi xmlns:a14="http://schemas.microsoft.com/office/drawing/2010/main" val="0"/>
              </a:ext>
            </a:extLst>
          </a:blip>
          <a:srcRect t="30244" b="3947"/>
          <a:stretch/>
        </p:blipFill>
        <p:spPr bwMode="auto">
          <a:xfrm>
            <a:off x="304800" y="962025"/>
            <a:ext cx="3914401" cy="358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763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47625" y="552450"/>
            <a:ext cx="8791489" cy="3302000"/>
          </a:xfrm>
          <a:prstGeom prst="rect">
            <a:avLst/>
          </a:prstGeom>
        </p:spPr>
        <p:txBody>
          <a:bodyPr lIns="91425" tIns="91425" rIns="91425" bIns="91425" anchor="t" anchorCtr="0">
            <a:noAutofit/>
          </a:bodyPr>
          <a:lstStyle/>
          <a:p>
            <a:pPr lvl="0" rtl="0">
              <a:spcBef>
                <a:spcPts val="0"/>
              </a:spcBef>
              <a:spcAft>
                <a:spcPts val="0"/>
              </a:spcAft>
              <a:buNone/>
            </a:pPr>
            <a:r>
              <a:rPr lang="en" sz="2000" dirty="0"/>
              <a:t>- M</a:t>
            </a:r>
            <a:r>
              <a:rPr lang="en" sz="2000" dirty="0">
                <a:solidFill>
                  <a:srgbClr val="695D46"/>
                </a:solidFill>
              </a:rPr>
              <a:t>ust be</a:t>
            </a:r>
            <a:r>
              <a:rPr lang="en" sz="2000" dirty="0"/>
              <a:t> safe to all users per applicable safety standards. Safety is our first priority!!</a:t>
            </a:r>
            <a:endParaRPr lang="en" sz="2000" dirty="0">
              <a:solidFill>
                <a:srgbClr val="695D46"/>
              </a:solidFill>
            </a:endParaRPr>
          </a:p>
          <a:p>
            <a:pPr lvl="0" rtl="0">
              <a:spcBef>
                <a:spcPts val="0"/>
              </a:spcBef>
              <a:spcAft>
                <a:spcPts val="0"/>
              </a:spcAft>
              <a:buNone/>
            </a:pPr>
            <a:r>
              <a:rPr lang="en" sz="2000" dirty="0"/>
              <a:t>- Must be ready upon completion of this capstone sequence</a:t>
            </a:r>
          </a:p>
          <a:p>
            <a:pPr>
              <a:spcAft>
                <a:spcPts val="0"/>
              </a:spcAft>
            </a:pPr>
            <a:r>
              <a:rPr lang="en" sz="2000" dirty="0"/>
              <a:t>- Must select, design, build, and test one final unique idea</a:t>
            </a:r>
          </a:p>
          <a:p>
            <a:pPr lvl="0" rtl="0">
              <a:spcBef>
                <a:spcPts val="0"/>
              </a:spcBef>
              <a:spcAft>
                <a:spcPts val="0"/>
              </a:spcAft>
              <a:buNone/>
            </a:pPr>
            <a:r>
              <a:rPr lang="en" sz="2000" dirty="0"/>
              <a:t>- Should test the interactive display in a similar setting to expected everyday use</a:t>
            </a:r>
          </a:p>
          <a:p>
            <a:pPr>
              <a:spcAft>
                <a:spcPts val="0"/>
              </a:spcAft>
            </a:pPr>
            <a:r>
              <a:rPr lang="en" sz="2000" dirty="0"/>
              <a:t>- Must interact with the clients in order to maintain parity with their expectations</a:t>
            </a:r>
          </a:p>
          <a:p>
            <a:pPr lvl="0" rtl="0">
              <a:lnSpc>
                <a:spcPct val="200000"/>
              </a:lnSpc>
              <a:spcBef>
                <a:spcPts val="0"/>
              </a:spcBef>
              <a:spcAft>
                <a:spcPts val="0"/>
              </a:spcAft>
              <a:buNone/>
            </a:pPr>
            <a:endParaRPr sz="1200" dirty="0"/>
          </a:p>
          <a:p>
            <a:pPr marL="171450" lvl="0" indent="-171450" rtl="0">
              <a:lnSpc>
                <a:spcPct val="200000"/>
              </a:lnSpc>
              <a:spcBef>
                <a:spcPts val="0"/>
              </a:spcBef>
              <a:spcAft>
                <a:spcPts val="0"/>
              </a:spcAft>
              <a:buFont typeface="Arial" panose="020B0604020202020204" pitchFamily="34" charset="0"/>
              <a:buChar char="•"/>
            </a:pPr>
            <a:endParaRPr sz="1200" dirty="0"/>
          </a:p>
        </p:txBody>
      </p:sp>
      <p:sp>
        <p:nvSpPr>
          <p:cNvPr id="87" name="Shape 87"/>
          <p:cNvSpPr txBox="1">
            <a:spLocks noGrp="1"/>
          </p:cNvSpPr>
          <p:nvPr>
            <p:ph type="title"/>
          </p:nvPr>
        </p:nvSpPr>
        <p:spPr>
          <a:xfrm>
            <a:off x="6110" y="-76200"/>
            <a:ext cx="8520600" cy="707400"/>
          </a:xfrm>
          <a:prstGeom prst="rect">
            <a:avLst/>
          </a:prstGeom>
        </p:spPr>
        <p:txBody>
          <a:bodyPr lIns="91425" tIns="91425" rIns="91425" bIns="91425" anchor="t" anchorCtr="0">
            <a:noAutofit/>
          </a:bodyPr>
          <a:lstStyle/>
          <a:p>
            <a:pPr lvl="0" rtl="0">
              <a:spcBef>
                <a:spcPts val="0"/>
              </a:spcBef>
              <a:buNone/>
            </a:pPr>
            <a:r>
              <a:rPr lang="en" dirty="0"/>
              <a:t>Project Description</a:t>
            </a:r>
          </a:p>
        </p:txBody>
      </p:sp>
      <p:sp>
        <p:nvSpPr>
          <p:cNvPr id="88" name="Shape 88"/>
          <p:cNvSpPr txBox="1"/>
          <p:nvPr/>
        </p:nvSpPr>
        <p:spPr>
          <a:xfrm>
            <a:off x="3025494" y="4757738"/>
            <a:ext cx="6118506" cy="309562"/>
          </a:xfrm>
          <a:prstGeom prst="rect">
            <a:avLst/>
          </a:prstGeom>
          <a:noFill/>
          <a:ln>
            <a:noFill/>
          </a:ln>
        </p:spPr>
        <p:txBody>
          <a:bodyPr lIns="91425" tIns="91425" rIns="91425" bIns="91425" anchor="t" anchorCtr="0">
            <a:noAutofit/>
          </a:bodyPr>
          <a:lstStyle/>
          <a:p>
            <a:pPr lvl="0">
              <a:spcBef>
                <a:spcPts val="0"/>
              </a:spcBef>
              <a:buNone/>
            </a:pPr>
            <a:r>
              <a:rPr lang="en" dirty="0"/>
              <a:t>Ali </a:t>
            </a:r>
            <a:r>
              <a:rPr lang="en" dirty="0" err="1"/>
              <a:t>Alkhaiyat</a:t>
            </a:r>
            <a:r>
              <a:rPr lang="en" dirty="0"/>
              <a:t> 2/1/2017 The Wonder Factory STEM Display B - Team 15</a:t>
            </a:r>
          </a:p>
          <a:p>
            <a:pPr lvl="0" rtl="0">
              <a:spcBef>
                <a:spcPts val="0"/>
              </a:spcBef>
              <a:buNone/>
            </a:pPr>
            <a:endParaRPr/>
          </a:p>
        </p:txBody>
      </p:sp>
      <p:sp>
        <p:nvSpPr>
          <p:cNvPr id="2" name="TextBox 1"/>
          <p:cNvSpPr txBox="1"/>
          <p:nvPr/>
        </p:nvSpPr>
        <p:spPr>
          <a:xfrm>
            <a:off x="47625" y="3609976"/>
            <a:ext cx="8910108" cy="892552"/>
          </a:xfrm>
          <a:prstGeom prst="rect">
            <a:avLst/>
          </a:prstGeom>
        </p:spPr>
        <p:txBody>
          <a:bodyPr wrap="square" rtlCol="0">
            <a:spAutoFit/>
          </a:bodyPr>
          <a:lstStyle/>
          <a:p>
            <a:r>
              <a:rPr lang="en-US" sz="2800" b="1" dirty="0">
                <a:solidFill>
                  <a:srgbClr val="4DB6AC"/>
                </a:solidFill>
                <a:latin typeface="open sans"/>
              </a:rPr>
              <a:t>Project Expectations</a:t>
            </a:r>
          </a:p>
          <a:p>
            <a:r>
              <a:rPr lang="en-US" sz="2400" b="1" dirty="0">
                <a:solidFill>
                  <a:srgbClr val="695D46"/>
                </a:solidFill>
                <a:latin typeface="open sans"/>
              </a:rPr>
              <a:t>- No design changes</a:t>
            </a:r>
            <a:endParaRPr lang="en-US" sz="3000" b="1" dirty="0">
              <a:solidFill>
                <a:srgbClr val="4DB6AC"/>
              </a:solidFill>
              <a:latin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04800" y="46990"/>
            <a:ext cx="8420100" cy="719985"/>
          </a:xfrm>
          <a:prstGeom prst="rect">
            <a:avLst/>
          </a:prstGeom>
        </p:spPr>
        <p:txBody>
          <a:bodyPr lIns="91425" tIns="91425" rIns="91425" bIns="91425" anchor="t" anchorCtr="0">
            <a:noAutofit/>
          </a:bodyPr>
          <a:lstStyle/>
          <a:p>
            <a:pPr lvl="0">
              <a:spcBef>
                <a:spcPts val="0"/>
              </a:spcBef>
              <a:buNone/>
            </a:pPr>
            <a:r>
              <a:rPr lang="en-US" dirty="0"/>
              <a:t>Updates</a:t>
            </a:r>
            <a:endParaRPr lang="en" dirty="0"/>
          </a:p>
        </p:txBody>
      </p:sp>
      <p:sp>
        <p:nvSpPr>
          <p:cNvPr id="95" name="Shape 95"/>
          <p:cNvSpPr txBox="1"/>
          <p:nvPr/>
        </p:nvSpPr>
        <p:spPr>
          <a:xfrm>
            <a:off x="3496733" y="4787660"/>
            <a:ext cx="6885517" cy="358440"/>
          </a:xfrm>
          <a:prstGeom prst="rect">
            <a:avLst/>
          </a:prstGeom>
          <a:noFill/>
          <a:ln>
            <a:noFill/>
          </a:ln>
        </p:spPr>
        <p:txBody>
          <a:bodyPr lIns="91425" tIns="91425" rIns="91425" bIns="91425" anchor="t" anchorCtr="0">
            <a:noAutofit/>
          </a:bodyPr>
          <a:lstStyle/>
          <a:p>
            <a:pPr lvl="0" rtl="0">
              <a:spcBef>
                <a:spcPts val="0"/>
              </a:spcBef>
              <a:buNone/>
            </a:pPr>
            <a:r>
              <a:rPr lang="en-US" dirty="0"/>
              <a:t>Kevin Park 2</a:t>
            </a:r>
            <a:r>
              <a:rPr lang="en" dirty="0"/>
              <a:t>/1/2017 The Wonder Factory STEM Display B - Team 15</a:t>
            </a:r>
          </a:p>
        </p:txBody>
      </p:sp>
      <p:pic>
        <p:nvPicPr>
          <p:cNvPr id="3" name="Picture 2" descr="new design image.PNG"/>
          <p:cNvPicPr>
            <a:picLocks noChangeAspect="1"/>
          </p:cNvPicPr>
          <p:nvPr/>
        </p:nvPicPr>
        <p:blipFill>
          <a:blip r:embed="rId3"/>
          <a:stretch>
            <a:fillRect/>
          </a:stretch>
        </p:blipFill>
        <p:spPr>
          <a:xfrm rot="5400000">
            <a:off x="1803717" y="-916696"/>
            <a:ext cx="3703638" cy="7170367"/>
          </a:xfrm>
          <a:prstGeom prst="rect">
            <a:avLst/>
          </a:prstGeom>
        </p:spPr>
      </p:pic>
      <p:sp>
        <p:nvSpPr>
          <p:cNvPr id="5" name="TextBox 4"/>
          <p:cNvSpPr txBox="1"/>
          <p:nvPr/>
        </p:nvSpPr>
        <p:spPr>
          <a:xfrm>
            <a:off x="2575601" y="4474511"/>
            <a:ext cx="2743200" cy="307777"/>
          </a:xfrm>
          <a:prstGeom prst="rect">
            <a:avLst/>
          </a:prstGeom>
        </p:spPr>
        <p:txBody>
          <a:bodyPr rtlCol="0">
            <a:spAutoFit/>
          </a:bodyPr>
          <a:lstStyle/>
          <a:p>
            <a:pPr algn="ctr"/>
            <a:r>
              <a:rPr lang="en-US" dirty="0"/>
              <a:t>New design of model</a:t>
            </a:r>
          </a:p>
        </p:txBody>
      </p:sp>
      <p:sp>
        <p:nvSpPr>
          <p:cNvPr id="2" name="TextBox 1"/>
          <p:cNvSpPr txBox="1"/>
          <p:nvPr/>
        </p:nvSpPr>
        <p:spPr>
          <a:xfrm>
            <a:off x="6516844" y="1964858"/>
            <a:ext cx="2743200" cy="307777"/>
          </a:xfrm>
          <a:prstGeom prst="rect">
            <a:avLst/>
          </a:prstGeom>
        </p:spPr>
        <p:txBody>
          <a:bodyPr rtlCol="0">
            <a:spAutoFit/>
          </a:bodyPr>
          <a:lstStyle/>
          <a:p>
            <a:pPr algn="ctr"/>
            <a:r>
              <a:rPr lang="en-US" dirty="0"/>
              <a:t>Generator</a:t>
            </a:r>
          </a:p>
        </p:txBody>
      </p:sp>
      <p:sp>
        <p:nvSpPr>
          <p:cNvPr id="4" name="TextBox 3"/>
          <p:cNvSpPr txBox="1"/>
          <p:nvPr/>
        </p:nvSpPr>
        <p:spPr>
          <a:xfrm>
            <a:off x="5384456" y="976979"/>
            <a:ext cx="2743200" cy="307777"/>
          </a:xfrm>
          <a:prstGeom prst="rect">
            <a:avLst/>
          </a:prstGeom>
        </p:spPr>
        <p:txBody>
          <a:bodyPr rtlCol="0">
            <a:spAutoFit/>
          </a:bodyPr>
          <a:lstStyle/>
          <a:p>
            <a:pPr algn="ctr"/>
            <a:r>
              <a:rPr lang="en-US" dirty="0"/>
              <a:t>Wall mounted bearing</a:t>
            </a:r>
          </a:p>
        </p:txBody>
      </p:sp>
      <p:sp>
        <p:nvSpPr>
          <p:cNvPr id="8" name="TextBox 7"/>
          <p:cNvSpPr txBox="1"/>
          <p:nvPr/>
        </p:nvSpPr>
        <p:spPr>
          <a:xfrm>
            <a:off x="3339373" y="524373"/>
            <a:ext cx="2743200" cy="307777"/>
          </a:xfrm>
          <a:prstGeom prst="rect">
            <a:avLst/>
          </a:prstGeom>
        </p:spPr>
        <p:txBody>
          <a:bodyPr rtlCol="0" anchor="t">
            <a:spAutoFit/>
          </a:bodyPr>
          <a:lstStyle/>
          <a:p>
            <a:pPr algn="ctr"/>
            <a:r>
              <a:rPr lang="en-US" dirty="0"/>
              <a:t>Fixed interior gears</a:t>
            </a:r>
          </a:p>
        </p:txBody>
      </p:sp>
      <p:sp>
        <p:nvSpPr>
          <p:cNvPr id="9" name="TextBox 8"/>
          <p:cNvSpPr txBox="1"/>
          <p:nvPr/>
        </p:nvSpPr>
        <p:spPr>
          <a:xfrm>
            <a:off x="2258360" y="308930"/>
            <a:ext cx="1409149" cy="523220"/>
          </a:xfrm>
          <a:prstGeom prst="rect">
            <a:avLst/>
          </a:prstGeom>
        </p:spPr>
        <p:txBody>
          <a:bodyPr wrap="square" rtlCol="0">
            <a:spAutoFit/>
          </a:bodyPr>
          <a:lstStyle/>
          <a:p>
            <a:pPr algn="ctr"/>
            <a:r>
              <a:rPr lang="en-US" dirty="0"/>
              <a:t>Top mounted bearing</a:t>
            </a:r>
          </a:p>
        </p:txBody>
      </p:sp>
      <p:cxnSp>
        <p:nvCxnSpPr>
          <p:cNvPr id="12" name="Straight Arrow Connector 11"/>
          <p:cNvCxnSpPr>
            <a:cxnSpLocks/>
          </p:cNvCxnSpPr>
          <p:nvPr/>
        </p:nvCxnSpPr>
        <p:spPr>
          <a:xfrm flipH="1">
            <a:off x="5142513" y="1309533"/>
            <a:ext cx="1374331" cy="809917"/>
          </a:xfrm>
          <a:prstGeom prst="straightConnector1">
            <a:avLst/>
          </a:prstGeom>
          <a:ln>
            <a:solidFill>
              <a:schemeClr val="bg2"/>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Arrow Connector 12"/>
          <p:cNvCxnSpPr>
            <a:cxnSpLocks/>
            <a:stCxn id="2" idx="2"/>
          </p:cNvCxnSpPr>
          <p:nvPr/>
        </p:nvCxnSpPr>
        <p:spPr>
          <a:xfrm flipH="1">
            <a:off x="7240720" y="2272635"/>
            <a:ext cx="647724" cy="549742"/>
          </a:xfrm>
          <a:prstGeom prst="straightConnector1">
            <a:avLst/>
          </a:prstGeom>
          <a:ln>
            <a:solidFill>
              <a:schemeClr val="bg2"/>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Arrow Connector 13"/>
          <p:cNvCxnSpPr>
            <a:cxnSpLocks/>
          </p:cNvCxnSpPr>
          <p:nvPr/>
        </p:nvCxnSpPr>
        <p:spPr>
          <a:xfrm flipH="1">
            <a:off x="4635709" y="811296"/>
            <a:ext cx="75264" cy="593703"/>
          </a:xfrm>
          <a:prstGeom prst="straightConnector1">
            <a:avLst/>
          </a:prstGeom>
          <a:ln>
            <a:solidFill>
              <a:schemeClr val="bg2"/>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Arrow Connector 14"/>
          <p:cNvCxnSpPr>
            <a:cxnSpLocks/>
          </p:cNvCxnSpPr>
          <p:nvPr/>
        </p:nvCxnSpPr>
        <p:spPr>
          <a:xfrm flipH="1">
            <a:off x="3339373" y="654200"/>
            <a:ext cx="157360" cy="2078059"/>
          </a:xfrm>
          <a:prstGeom prst="straightConnector1">
            <a:avLst/>
          </a:prstGeom>
          <a:ln>
            <a:solidFill>
              <a:schemeClr val="bg2"/>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6" name="TextBox 15"/>
          <p:cNvSpPr txBox="1"/>
          <p:nvPr/>
        </p:nvSpPr>
        <p:spPr>
          <a:xfrm>
            <a:off x="24932" y="3926900"/>
            <a:ext cx="718875" cy="307777"/>
          </a:xfrm>
          <a:prstGeom prst="rect">
            <a:avLst/>
          </a:prstGeom>
        </p:spPr>
        <p:txBody>
          <a:bodyPr wrap="square" rtlCol="0">
            <a:spAutoFit/>
          </a:bodyPr>
          <a:lstStyle/>
          <a:p>
            <a:pPr algn="ctr"/>
            <a:r>
              <a:rPr lang="en-US" dirty="0"/>
              <a:t>Cover</a:t>
            </a:r>
          </a:p>
        </p:txBody>
      </p:sp>
      <p:cxnSp>
        <p:nvCxnSpPr>
          <p:cNvPr id="17" name="Straight Arrow Connector 16"/>
          <p:cNvCxnSpPr>
            <a:cxnSpLocks/>
          </p:cNvCxnSpPr>
          <p:nvPr/>
        </p:nvCxnSpPr>
        <p:spPr>
          <a:xfrm flipV="1">
            <a:off x="743807" y="3716644"/>
            <a:ext cx="685353" cy="305023"/>
          </a:xfrm>
          <a:prstGeom prst="straightConnector1">
            <a:avLst/>
          </a:prstGeom>
          <a:ln>
            <a:solidFill>
              <a:schemeClr val="bg2"/>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8" name="TextBox 17"/>
          <p:cNvSpPr txBox="1"/>
          <p:nvPr/>
        </p:nvSpPr>
        <p:spPr>
          <a:xfrm>
            <a:off x="-8073" y="995379"/>
            <a:ext cx="1153001" cy="738664"/>
          </a:xfrm>
          <a:prstGeom prst="rect">
            <a:avLst/>
          </a:prstGeom>
        </p:spPr>
        <p:txBody>
          <a:bodyPr wrap="square" rtlCol="0" anchor="t">
            <a:spAutoFit/>
          </a:bodyPr>
          <a:lstStyle/>
          <a:p>
            <a:pPr algn="ctr"/>
            <a:r>
              <a:rPr lang="en-US" dirty="0"/>
              <a:t>Inter-changeable gears</a:t>
            </a:r>
          </a:p>
        </p:txBody>
      </p:sp>
      <p:cxnSp>
        <p:nvCxnSpPr>
          <p:cNvPr id="19" name="Straight Arrow Connector 18"/>
          <p:cNvCxnSpPr/>
          <p:nvPr/>
        </p:nvCxnSpPr>
        <p:spPr>
          <a:xfrm>
            <a:off x="1200150" y="1493055"/>
            <a:ext cx="537669" cy="552868"/>
          </a:xfrm>
          <a:prstGeom prst="straightConnector1">
            <a:avLst/>
          </a:prstGeom>
          <a:ln>
            <a:solidFill>
              <a:schemeClr val="bg2"/>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0" name="TextBox 19"/>
          <p:cNvSpPr txBox="1"/>
          <p:nvPr/>
        </p:nvSpPr>
        <p:spPr>
          <a:xfrm>
            <a:off x="-149521" y="2613042"/>
            <a:ext cx="893328" cy="523220"/>
          </a:xfrm>
          <a:prstGeom prst="rect">
            <a:avLst/>
          </a:prstGeom>
        </p:spPr>
        <p:txBody>
          <a:bodyPr wrap="square" rtlCol="0">
            <a:spAutoFit/>
          </a:bodyPr>
          <a:lstStyle/>
          <a:p>
            <a:pPr algn="ctr"/>
            <a:r>
              <a:rPr lang="en-US" dirty="0"/>
              <a:t>Crank arm</a:t>
            </a:r>
            <a:endParaRPr lang="en-US" dirty="0">
              <a:solidFill>
                <a:schemeClr val="tx1"/>
              </a:solidFill>
            </a:endParaRPr>
          </a:p>
        </p:txBody>
      </p:sp>
      <p:cxnSp>
        <p:nvCxnSpPr>
          <p:cNvPr id="21" name="Straight Arrow Connector 20"/>
          <p:cNvCxnSpPr/>
          <p:nvPr/>
        </p:nvCxnSpPr>
        <p:spPr>
          <a:xfrm flipV="1">
            <a:off x="297143" y="2250510"/>
            <a:ext cx="134007" cy="312839"/>
          </a:xfrm>
          <a:prstGeom prst="straightConnector1">
            <a:avLst/>
          </a:prstGeom>
          <a:ln>
            <a:solidFill>
              <a:schemeClr val="bg2"/>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14313" y="333375"/>
            <a:ext cx="8420100" cy="719985"/>
          </a:xfrm>
          <a:prstGeom prst="rect">
            <a:avLst/>
          </a:prstGeom>
        </p:spPr>
        <p:txBody>
          <a:bodyPr lIns="91425" tIns="91425" rIns="91425" bIns="91425" anchor="t" anchorCtr="0">
            <a:noAutofit/>
          </a:bodyPr>
          <a:lstStyle/>
          <a:p>
            <a:pPr lvl="0">
              <a:spcBef>
                <a:spcPts val="0"/>
              </a:spcBef>
              <a:buNone/>
            </a:pPr>
            <a:r>
              <a:rPr lang="en-US" dirty="0"/>
              <a:t>Updates</a:t>
            </a:r>
            <a:endParaRPr lang="en" dirty="0"/>
          </a:p>
        </p:txBody>
      </p:sp>
      <p:sp>
        <p:nvSpPr>
          <p:cNvPr id="95" name="Shape 95"/>
          <p:cNvSpPr txBox="1"/>
          <p:nvPr/>
        </p:nvSpPr>
        <p:spPr>
          <a:xfrm>
            <a:off x="3581400" y="4787660"/>
            <a:ext cx="6800850" cy="358440"/>
          </a:xfrm>
          <a:prstGeom prst="rect">
            <a:avLst/>
          </a:prstGeom>
          <a:noFill/>
          <a:ln>
            <a:noFill/>
          </a:ln>
        </p:spPr>
        <p:txBody>
          <a:bodyPr lIns="91425" tIns="91425" rIns="91425" bIns="91425" anchor="t" anchorCtr="0">
            <a:noAutofit/>
          </a:bodyPr>
          <a:lstStyle/>
          <a:p>
            <a:pPr lvl="0" rtl="0">
              <a:spcBef>
                <a:spcPts val="0"/>
              </a:spcBef>
              <a:buNone/>
            </a:pPr>
            <a:r>
              <a:rPr lang="en-US" dirty="0"/>
              <a:t>Kevin Park 2</a:t>
            </a:r>
            <a:r>
              <a:rPr lang="en" dirty="0"/>
              <a:t>/1/2017 The Wonder Factory STEM Display B - Team 15</a:t>
            </a:r>
          </a:p>
        </p:txBody>
      </p:sp>
      <p:sp>
        <p:nvSpPr>
          <p:cNvPr id="2" name="Text Placeholder 1"/>
          <p:cNvSpPr>
            <a:spLocks noGrp="1"/>
          </p:cNvSpPr>
          <p:nvPr>
            <p:ph type="body" idx="1"/>
          </p:nvPr>
        </p:nvSpPr>
        <p:spPr>
          <a:xfrm>
            <a:off x="214313" y="992138"/>
            <a:ext cx="8430260" cy="3303587"/>
          </a:xfrm>
        </p:spPr>
        <p:txBody>
          <a:bodyPr/>
          <a:lstStyle/>
          <a:p>
            <a:pPr marL="342900" indent="-342900">
              <a:buFont typeface="Arial" panose="020B0604020202020204" pitchFamily="34" charset="0"/>
              <a:buChar char="•"/>
            </a:pPr>
            <a:r>
              <a:rPr lang="en-US" sz="2000" dirty="0">
                <a:solidFill>
                  <a:srgbClr val="695D46"/>
                </a:solidFill>
              </a:rPr>
              <a:t>Budget decrease</a:t>
            </a:r>
          </a:p>
          <a:p>
            <a:pPr marL="342900" indent="-342900">
              <a:buFont typeface="Arial" panose="020B0604020202020204" pitchFamily="34" charset="0"/>
              <a:buChar char="•"/>
            </a:pPr>
            <a:endParaRPr lang="en-US" sz="2000" dirty="0">
              <a:solidFill>
                <a:srgbClr val="695D46"/>
              </a:solidFill>
            </a:endParaRPr>
          </a:p>
          <a:p>
            <a:pPr marL="342900" indent="-342900">
              <a:buFont typeface="Arial" panose="020B0604020202020204" pitchFamily="34" charset="0"/>
              <a:buChar char="•"/>
            </a:pPr>
            <a:endParaRPr lang="en-US" sz="2000" dirty="0">
              <a:solidFill>
                <a:srgbClr val="695D46"/>
              </a:solidFill>
            </a:endParaRPr>
          </a:p>
          <a:p>
            <a:pPr marL="342900" indent="-342900">
              <a:buFont typeface="Arial" panose="020B0604020202020204" pitchFamily="34" charset="0"/>
              <a:buChar char="•"/>
            </a:pPr>
            <a:endParaRPr lang="en-US" sz="2000" dirty="0">
              <a:solidFill>
                <a:srgbClr val="695D46"/>
              </a:solidFill>
            </a:endParaRPr>
          </a:p>
          <a:p>
            <a:pPr marL="342900" indent="-342900">
              <a:buFont typeface="Arial" panose="020B0604020202020204" pitchFamily="34" charset="0"/>
              <a:buChar char="•"/>
            </a:pPr>
            <a:r>
              <a:rPr lang="en-US" sz="2000" dirty="0">
                <a:solidFill>
                  <a:srgbClr val="695D46"/>
                </a:solidFill>
              </a:rPr>
              <a:t>Start to build gearbox last week</a:t>
            </a:r>
            <a:endParaRPr lang="en-US" sz="2000" dirty="0">
              <a:solidFill>
                <a:schemeClr val="tx1"/>
              </a:solidFill>
            </a:endParaRPr>
          </a:p>
          <a:p>
            <a:pPr marL="342900" indent="-342900">
              <a:buFont typeface="Arial" panose="020B0604020202020204" pitchFamily="34" charset="0"/>
              <a:buChar char="•"/>
            </a:pPr>
            <a:endParaRPr lang="en-US" sz="2000" dirty="0">
              <a:solidFill>
                <a:srgbClr val="695D46"/>
              </a:solidFill>
            </a:endParaRPr>
          </a:p>
        </p:txBody>
      </p:sp>
      <p:pic>
        <p:nvPicPr>
          <p:cNvPr id="5" name="Picture 4" descr="20170128_170650.jpg"/>
          <p:cNvPicPr>
            <a:picLocks noChangeAspect="1"/>
          </p:cNvPicPr>
          <p:nvPr/>
        </p:nvPicPr>
        <p:blipFill rotWithShape="1">
          <a:blip r:embed="rId3"/>
          <a:srcRect l="7821" r="17660"/>
          <a:stretch/>
        </p:blipFill>
        <p:spPr>
          <a:xfrm rot="5400000">
            <a:off x="4974970" y="272332"/>
            <a:ext cx="3948239" cy="3976103"/>
          </a:xfrm>
          <a:prstGeom prst="rect">
            <a:avLst/>
          </a:prstGeom>
        </p:spPr>
      </p:pic>
      <p:sp>
        <p:nvSpPr>
          <p:cNvPr id="6" name="TextBox 5"/>
          <p:cNvSpPr txBox="1"/>
          <p:nvPr/>
        </p:nvSpPr>
        <p:spPr>
          <a:xfrm>
            <a:off x="5593454" y="4280249"/>
            <a:ext cx="3197404" cy="461665"/>
          </a:xfrm>
          <a:prstGeom prst="rect">
            <a:avLst/>
          </a:prstGeom>
        </p:spPr>
        <p:txBody>
          <a:bodyPr wrap="square" rtlCol="0">
            <a:spAutoFit/>
          </a:bodyPr>
          <a:lstStyle/>
          <a:p>
            <a:pPr algn="ctr"/>
            <a:r>
              <a:rPr lang="en-US" dirty="0"/>
              <a:t>First manufactured model </a:t>
            </a:r>
          </a:p>
          <a:p>
            <a:pPr algn="ctr"/>
            <a:r>
              <a:rPr lang="en-US" sz="1000" dirty="0"/>
              <a:t>(photo taken by Kevin Park)</a:t>
            </a:r>
            <a:endParaRPr lang="en-US" dirty="0"/>
          </a:p>
        </p:txBody>
      </p:sp>
      <p:sp>
        <p:nvSpPr>
          <p:cNvPr id="3" name="TextBox 2"/>
          <p:cNvSpPr txBox="1"/>
          <p:nvPr/>
        </p:nvSpPr>
        <p:spPr>
          <a:xfrm>
            <a:off x="554565" y="1469050"/>
            <a:ext cx="4491567" cy="2000548"/>
          </a:xfrm>
          <a:prstGeom prst="rect">
            <a:avLst/>
          </a:prstGeom>
        </p:spPr>
        <p:txBody>
          <a:bodyPr wrap="square" rtlCol="0">
            <a:spAutoFit/>
          </a:bodyPr>
          <a:lstStyle/>
          <a:p>
            <a:pPr marL="285750" indent="-285750">
              <a:lnSpc>
                <a:spcPct val="200000"/>
              </a:lnSpc>
              <a:buFont typeface="Arial" panose="020B0604020202020204" pitchFamily="34" charset="0"/>
              <a:buChar char="•"/>
            </a:pPr>
            <a:r>
              <a:rPr lang="en-US" sz="1600" dirty="0">
                <a:latin typeface="Open Sans" panose="020B0604020202020204" charset="0"/>
                <a:ea typeface="Open Sans" panose="020B0604020202020204" charset="0"/>
                <a:cs typeface="Open Sans" panose="020B0604020202020204" charset="0"/>
              </a:rPr>
              <a:t>Use different Vendors</a:t>
            </a:r>
          </a:p>
          <a:p>
            <a:pPr marL="285750" indent="-285750">
              <a:lnSpc>
                <a:spcPct val="200000"/>
              </a:lnSpc>
              <a:buFont typeface="Arial" panose="020B0604020202020204" pitchFamily="34" charset="0"/>
              <a:buChar char="•"/>
            </a:pPr>
            <a:r>
              <a:rPr lang="en-US" sz="1600" dirty="0">
                <a:latin typeface="Open Sans" panose="020B0604020202020204" charset="0"/>
                <a:ea typeface="Open Sans" panose="020B0604020202020204" charset="0"/>
                <a:cs typeface="Open Sans" panose="020B0604020202020204" charset="0"/>
              </a:rPr>
              <a:t>Use different and less expensive materials (Gear shape, 3D printing gears)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2361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222175" y="97350"/>
            <a:ext cx="7961700" cy="598800"/>
          </a:xfrm>
          <a:prstGeom prst="rect">
            <a:avLst/>
          </a:prstGeom>
        </p:spPr>
        <p:txBody>
          <a:bodyPr lIns="91425" tIns="91425" rIns="91425" bIns="91425" anchor="ctr" anchorCtr="0">
            <a:noAutofit/>
          </a:bodyPr>
          <a:lstStyle/>
          <a:p>
            <a:pPr lvl="0">
              <a:spcBef>
                <a:spcPts val="0"/>
              </a:spcBef>
              <a:buNone/>
            </a:pPr>
            <a:r>
              <a:rPr lang="en-US" sz="3600" b="1" dirty="0">
                <a:solidFill>
                  <a:schemeClr val="accent1"/>
                </a:solidFill>
              </a:rPr>
              <a:t>Manufacturing Plan</a:t>
            </a:r>
            <a:endParaRPr lang="en" sz="3600" b="1" dirty="0">
              <a:solidFill>
                <a:schemeClr val="accent1"/>
              </a:solidFill>
            </a:endParaRPr>
          </a:p>
        </p:txBody>
      </p:sp>
      <p:sp>
        <p:nvSpPr>
          <p:cNvPr id="6" name="Shape 95"/>
          <p:cNvSpPr txBox="1"/>
          <p:nvPr/>
        </p:nvSpPr>
        <p:spPr>
          <a:xfrm>
            <a:off x="3088155" y="4834200"/>
            <a:ext cx="6055845" cy="309300"/>
          </a:xfrm>
          <a:prstGeom prst="rect">
            <a:avLst/>
          </a:prstGeom>
          <a:noFill/>
          <a:ln>
            <a:noFill/>
          </a:ln>
        </p:spPr>
        <p:txBody>
          <a:bodyPr lIns="91425" tIns="91425" rIns="91425" bIns="91425" anchor="t" anchorCtr="0">
            <a:noAutofit/>
          </a:bodyPr>
          <a:lstStyle/>
          <a:p>
            <a:pPr lvl="0" rtl="0">
              <a:spcBef>
                <a:spcPts val="0"/>
              </a:spcBef>
              <a:buNone/>
            </a:pPr>
            <a:r>
              <a:rPr lang="en-US" dirty="0">
                <a:solidFill>
                  <a:srgbClr val="342E23"/>
                </a:solidFill>
              </a:rPr>
              <a:t>David Rankin 2</a:t>
            </a:r>
            <a:r>
              <a:rPr lang="en" dirty="0">
                <a:solidFill>
                  <a:srgbClr val="342E23"/>
                </a:solidFill>
              </a:rPr>
              <a:t>/1/2017 The Wonder Factory STEM Display B - Team 15</a:t>
            </a:r>
          </a:p>
        </p:txBody>
      </p:sp>
      <p:sp>
        <p:nvSpPr>
          <p:cNvPr id="7" name="Shape 94"/>
          <p:cNvSpPr txBox="1">
            <a:spLocks/>
          </p:cNvSpPr>
          <p:nvPr/>
        </p:nvSpPr>
        <p:spPr>
          <a:xfrm>
            <a:off x="358775" y="897467"/>
            <a:ext cx="8438092" cy="358986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ct val="100000"/>
              <a:buFont typeface="PT Sans Narrow"/>
              <a:buNone/>
              <a:defRPr sz="2400" b="0" i="0" u="none" strike="noStrike" cap="none">
                <a:solidFill>
                  <a:schemeClr val="dk2"/>
                </a:solidFill>
                <a:latin typeface="PT Sans Narrow"/>
                <a:ea typeface="PT Sans Narrow"/>
                <a:cs typeface="PT Sans Narrow"/>
                <a:sym typeface="PT Sans Narrow"/>
              </a:defRPr>
            </a:lvl1pPr>
            <a:lvl2pPr marR="0" lvl="1"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R="0" lvl="2"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R="0" lvl="3"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R="0" lvl="4"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R="0" lvl="5"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R="0" lvl="6"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R="0" lvl="7"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R="0" lvl="8"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pPr marL="76200"/>
            <a:r>
              <a:rPr lang="en-US" sz="2800" b="1" u="sng" dirty="0">
                <a:solidFill>
                  <a:srgbClr val="695D46"/>
                </a:solidFill>
              </a:rPr>
              <a:t>Timeline</a:t>
            </a:r>
          </a:p>
          <a:p>
            <a:pPr marL="419100" indent="-342900">
              <a:lnSpc>
                <a:spcPct val="150000"/>
              </a:lnSpc>
              <a:buFont typeface="Arial" panose="020B0604020202020204" pitchFamily="34" charset="0"/>
              <a:buChar char="•"/>
            </a:pPr>
            <a:r>
              <a:rPr lang="en-US" dirty="0">
                <a:solidFill>
                  <a:srgbClr val="695D46"/>
                </a:solidFill>
              </a:rPr>
              <a:t>One station complete – Feb 13, 2017</a:t>
            </a:r>
          </a:p>
          <a:p>
            <a:pPr marL="419100" indent="-342900">
              <a:lnSpc>
                <a:spcPct val="150000"/>
              </a:lnSpc>
              <a:buFont typeface="Arial" panose="020B0604020202020204" pitchFamily="34" charset="0"/>
              <a:buChar char="•"/>
            </a:pPr>
            <a:r>
              <a:rPr lang="en-US" dirty="0">
                <a:solidFill>
                  <a:srgbClr val="695D46"/>
                </a:solidFill>
              </a:rPr>
              <a:t>Testing complete – Feb 20, 2017</a:t>
            </a:r>
          </a:p>
          <a:p>
            <a:pPr marL="419100" indent="-342900">
              <a:lnSpc>
                <a:spcPct val="150000"/>
              </a:lnSpc>
              <a:buFont typeface="Arial" panose="020B0604020202020204" pitchFamily="34" charset="0"/>
              <a:buChar char="•"/>
            </a:pPr>
            <a:r>
              <a:rPr lang="en-US" dirty="0">
                <a:solidFill>
                  <a:srgbClr val="695D46"/>
                </a:solidFill>
              </a:rPr>
              <a:t>Two stations complete and operation ready – March 5, 2017</a:t>
            </a:r>
          </a:p>
          <a:p>
            <a:pPr marL="744538" indent="-342900">
              <a:buFont typeface="Arial" panose="020B0604020202020204" pitchFamily="34" charset="0"/>
              <a:buChar char="•"/>
            </a:pPr>
            <a:r>
              <a:rPr lang="en-US" dirty="0">
                <a:solidFill>
                  <a:srgbClr val="695D46"/>
                </a:solidFill>
              </a:rPr>
              <a:t>We plan to attend and display our project at the Flagstaff Community STEM Celebration in the </a:t>
            </a:r>
            <a:r>
              <a:rPr lang="en-US" dirty="0" err="1">
                <a:solidFill>
                  <a:srgbClr val="695D46"/>
                </a:solidFill>
              </a:rPr>
              <a:t>Skydome</a:t>
            </a:r>
            <a:r>
              <a:rPr lang="en-US" dirty="0">
                <a:solidFill>
                  <a:srgbClr val="695D46"/>
                </a:solidFill>
              </a:rPr>
              <a:t> with The Wonder Factory on March 6, 2017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222174" y="97350"/>
            <a:ext cx="8159825" cy="598800"/>
          </a:xfrm>
          <a:prstGeom prst="rect">
            <a:avLst/>
          </a:prstGeom>
        </p:spPr>
        <p:txBody>
          <a:bodyPr lIns="91425" tIns="91425" rIns="91425" bIns="91425" anchor="ctr" anchorCtr="0">
            <a:noAutofit/>
          </a:bodyPr>
          <a:lstStyle/>
          <a:p>
            <a:pPr lvl="0">
              <a:spcBef>
                <a:spcPts val="0"/>
              </a:spcBef>
              <a:buNone/>
            </a:pPr>
            <a:r>
              <a:rPr lang="en-US" sz="3600" b="1" dirty="0">
                <a:solidFill>
                  <a:schemeClr val="accent1"/>
                </a:solidFill>
              </a:rPr>
              <a:t>Manufacturing: Team Skills and Responsibilities</a:t>
            </a:r>
            <a:endParaRPr lang="en" sz="3600" b="1" dirty="0">
              <a:solidFill>
                <a:schemeClr val="accent1"/>
              </a:solidFill>
            </a:endParaRPr>
          </a:p>
        </p:txBody>
      </p:sp>
      <p:sp>
        <p:nvSpPr>
          <p:cNvPr id="6" name="Shape 95"/>
          <p:cNvSpPr txBox="1"/>
          <p:nvPr/>
        </p:nvSpPr>
        <p:spPr>
          <a:xfrm>
            <a:off x="3088155" y="4834200"/>
            <a:ext cx="6055845" cy="309300"/>
          </a:xfrm>
          <a:prstGeom prst="rect">
            <a:avLst/>
          </a:prstGeom>
          <a:noFill/>
          <a:ln>
            <a:noFill/>
          </a:ln>
        </p:spPr>
        <p:txBody>
          <a:bodyPr lIns="91425" tIns="91425" rIns="91425" bIns="91425" anchor="t" anchorCtr="0">
            <a:noAutofit/>
          </a:bodyPr>
          <a:lstStyle/>
          <a:p>
            <a:pPr lvl="0" rtl="0">
              <a:spcBef>
                <a:spcPts val="0"/>
              </a:spcBef>
              <a:buNone/>
            </a:pPr>
            <a:r>
              <a:rPr lang="en-US" dirty="0">
                <a:solidFill>
                  <a:srgbClr val="342E23"/>
                </a:solidFill>
              </a:rPr>
              <a:t>David Rankin 2</a:t>
            </a:r>
            <a:r>
              <a:rPr lang="en" dirty="0">
                <a:solidFill>
                  <a:srgbClr val="342E23"/>
                </a:solidFill>
              </a:rPr>
              <a:t>/1/2017 The Wonder Factory STEM Display B - Team 15</a:t>
            </a:r>
          </a:p>
        </p:txBody>
      </p:sp>
      <p:sp>
        <p:nvSpPr>
          <p:cNvPr id="7" name="Shape 94"/>
          <p:cNvSpPr txBox="1">
            <a:spLocks/>
          </p:cNvSpPr>
          <p:nvPr/>
        </p:nvSpPr>
        <p:spPr>
          <a:xfrm>
            <a:off x="127000" y="696150"/>
            <a:ext cx="4224867" cy="2069024"/>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ct val="100000"/>
              <a:buFont typeface="PT Sans Narrow"/>
              <a:buNone/>
              <a:defRPr sz="2400" b="0" i="0" u="none" strike="noStrike" cap="none">
                <a:solidFill>
                  <a:schemeClr val="dk2"/>
                </a:solidFill>
                <a:latin typeface="PT Sans Narrow"/>
                <a:ea typeface="PT Sans Narrow"/>
                <a:cs typeface="PT Sans Narrow"/>
                <a:sym typeface="PT Sans Narrow"/>
              </a:defRPr>
            </a:lvl1pPr>
            <a:lvl2pPr marR="0" lvl="1"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R="0" lvl="2"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R="0" lvl="3"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R="0" lvl="4"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R="0" lvl="5"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R="0" lvl="6"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R="0" lvl="7"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R="0" lvl="8"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pPr marL="76200"/>
            <a:r>
              <a:rPr lang="en-US" b="1" u="sng" dirty="0">
                <a:solidFill>
                  <a:srgbClr val="695D46"/>
                </a:solidFill>
              </a:rPr>
              <a:t>Ali</a:t>
            </a:r>
          </a:p>
          <a:p>
            <a:pPr marL="419100" indent="-342900">
              <a:buFont typeface="Arial" panose="020B0604020202020204" pitchFamily="34" charset="0"/>
              <a:buChar char="•"/>
            </a:pPr>
            <a:r>
              <a:rPr lang="en-US" sz="2000" dirty="0">
                <a:solidFill>
                  <a:srgbClr val="695D46"/>
                </a:solidFill>
              </a:rPr>
              <a:t>Gearbox construction assist</a:t>
            </a:r>
          </a:p>
          <a:p>
            <a:pPr marL="419100" indent="-342900">
              <a:buFont typeface="Arial" panose="020B0604020202020204" pitchFamily="34" charset="0"/>
              <a:buChar char="•"/>
            </a:pPr>
            <a:r>
              <a:rPr lang="en-US" sz="2000" dirty="0">
                <a:solidFill>
                  <a:srgbClr val="695D46"/>
                </a:solidFill>
              </a:rPr>
              <a:t>Gear testing lead</a:t>
            </a:r>
          </a:p>
          <a:p>
            <a:pPr marL="419100" indent="-342900">
              <a:buFont typeface="Arial" panose="020B0604020202020204" pitchFamily="34" charset="0"/>
              <a:buChar char="•"/>
            </a:pPr>
            <a:r>
              <a:rPr lang="en-US" sz="2000" dirty="0">
                <a:solidFill>
                  <a:srgbClr val="695D46"/>
                </a:solidFill>
              </a:rPr>
              <a:t>Full assembly assist</a:t>
            </a:r>
          </a:p>
          <a:p>
            <a:pPr marL="419100" indent="-342900">
              <a:buFont typeface="Arial" panose="020B0604020202020204" pitchFamily="34" charset="0"/>
              <a:buChar char="•"/>
            </a:pPr>
            <a:r>
              <a:rPr lang="en-US" sz="2000" dirty="0">
                <a:solidFill>
                  <a:srgbClr val="695D46"/>
                </a:solidFill>
              </a:rPr>
              <a:t>Safety and quality control lead</a:t>
            </a:r>
          </a:p>
          <a:p>
            <a:pPr marL="419100" indent="-342900">
              <a:buFont typeface="Arial" panose="020B0604020202020204" pitchFamily="34" charset="0"/>
              <a:buChar char="•"/>
            </a:pPr>
            <a:endParaRPr lang="en-US" sz="2000" dirty="0">
              <a:solidFill>
                <a:srgbClr val="695D46"/>
              </a:solidFill>
            </a:endParaRPr>
          </a:p>
          <a:p>
            <a:pPr marL="419100" indent="-342900">
              <a:buFont typeface="Arial" panose="020B0604020202020204" pitchFamily="34" charset="0"/>
              <a:buChar char="•"/>
            </a:pPr>
            <a:endParaRPr lang="en-US" dirty="0">
              <a:solidFill>
                <a:srgbClr val="695D46"/>
              </a:solidFill>
            </a:endParaRPr>
          </a:p>
        </p:txBody>
      </p:sp>
      <p:sp>
        <p:nvSpPr>
          <p:cNvPr id="5" name="Shape 94"/>
          <p:cNvSpPr txBox="1">
            <a:spLocks/>
          </p:cNvSpPr>
          <p:nvPr/>
        </p:nvSpPr>
        <p:spPr>
          <a:xfrm>
            <a:off x="4580467" y="2765174"/>
            <a:ext cx="4282093" cy="206902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ct val="100000"/>
              <a:buFont typeface="PT Sans Narrow"/>
              <a:buNone/>
              <a:defRPr sz="2400" b="0" i="0" u="none" strike="noStrike" cap="none">
                <a:solidFill>
                  <a:schemeClr val="dk2"/>
                </a:solidFill>
                <a:latin typeface="PT Sans Narrow"/>
                <a:ea typeface="PT Sans Narrow"/>
                <a:cs typeface="PT Sans Narrow"/>
                <a:sym typeface="PT Sans Narrow"/>
              </a:defRPr>
            </a:lvl1pPr>
            <a:lvl2pPr marR="0" lvl="1"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R="0" lvl="2"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R="0" lvl="3"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R="0" lvl="4"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R="0" lvl="5"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R="0" lvl="6"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R="0" lvl="7"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R="0" lvl="8"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pPr marL="76200"/>
            <a:r>
              <a:rPr lang="en-US" b="1" u="sng" dirty="0">
                <a:solidFill>
                  <a:srgbClr val="695D46"/>
                </a:solidFill>
              </a:rPr>
              <a:t>Kevin</a:t>
            </a:r>
          </a:p>
          <a:p>
            <a:pPr marL="419100" indent="-342900">
              <a:buFont typeface="Arial" panose="020B0604020202020204" pitchFamily="34" charset="0"/>
              <a:buChar char="•"/>
            </a:pPr>
            <a:r>
              <a:rPr lang="en-US" sz="2000" dirty="0">
                <a:solidFill>
                  <a:srgbClr val="695D46"/>
                </a:solidFill>
              </a:rPr>
              <a:t>Electronic circuit puzzle assist</a:t>
            </a:r>
          </a:p>
          <a:p>
            <a:pPr marL="419100" indent="-342900">
              <a:buFont typeface="Arial" panose="020B0604020202020204" pitchFamily="34" charset="0"/>
              <a:buChar char="•"/>
            </a:pPr>
            <a:r>
              <a:rPr lang="en-US" sz="2000" dirty="0">
                <a:solidFill>
                  <a:srgbClr val="695D46"/>
                </a:solidFill>
              </a:rPr>
              <a:t>Gear testing assist</a:t>
            </a:r>
          </a:p>
          <a:p>
            <a:pPr marL="419100" indent="-342900">
              <a:buFont typeface="Arial" panose="020B0604020202020204" pitchFamily="34" charset="0"/>
              <a:buChar char="•"/>
            </a:pPr>
            <a:r>
              <a:rPr lang="en-US" sz="2000" dirty="0">
                <a:solidFill>
                  <a:srgbClr val="695D46"/>
                </a:solidFill>
              </a:rPr>
              <a:t>SolidWorks and website lead</a:t>
            </a:r>
          </a:p>
          <a:p>
            <a:pPr marL="419100" indent="-342900">
              <a:buFont typeface="Arial" panose="020B0604020202020204" pitchFamily="34" charset="0"/>
              <a:buChar char="•"/>
            </a:pPr>
            <a:r>
              <a:rPr lang="en-US" sz="2000" dirty="0">
                <a:solidFill>
                  <a:srgbClr val="695D46"/>
                </a:solidFill>
              </a:rPr>
              <a:t>Instruction/information poster lead</a:t>
            </a:r>
          </a:p>
        </p:txBody>
      </p:sp>
      <p:sp>
        <p:nvSpPr>
          <p:cNvPr id="8" name="Shape 94"/>
          <p:cNvSpPr txBox="1">
            <a:spLocks/>
          </p:cNvSpPr>
          <p:nvPr/>
        </p:nvSpPr>
        <p:spPr>
          <a:xfrm>
            <a:off x="4580467" y="696150"/>
            <a:ext cx="4563534" cy="2069024"/>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ct val="100000"/>
              <a:buFont typeface="PT Sans Narrow"/>
              <a:buNone/>
              <a:defRPr sz="2400" b="0" i="0" u="none" strike="noStrike" cap="none">
                <a:solidFill>
                  <a:schemeClr val="dk2"/>
                </a:solidFill>
                <a:latin typeface="PT Sans Narrow"/>
                <a:ea typeface="PT Sans Narrow"/>
                <a:cs typeface="PT Sans Narrow"/>
                <a:sym typeface="PT Sans Narrow"/>
              </a:defRPr>
            </a:lvl1pPr>
            <a:lvl2pPr marR="0" lvl="1"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R="0" lvl="2"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R="0" lvl="3"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R="0" lvl="4"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R="0" lvl="5"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R="0" lvl="6"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R="0" lvl="7"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R="0" lvl="8"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pPr marL="76200"/>
            <a:r>
              <a:rPr lang="en-US" b="1" u="sng" dirty="0">
                <a:solidFill>
                  <a:srgbClr val="695D46"/>
                </a:solidFill>
              </a:rPr>
              <a:t>David</a:t>
            </a:r>
          </a:p>
          <a:p>
            <a:pPr marL="419100" indent="-342900">
              <a:buFont typeface="Arial" panose="020B0604020202020204" pitchFamily="34" charset="0"/>
              <a:buChar char="•"/>
            </a:pPr>
            <a:r>
              <a:rPr lang="en-US" sz="2000" dirty="0">
                <a:solidFill>
                  <a:srgbClr val="695D46"/>
                </a:solidFill>
              </a:rPr>
              <a:t>Gearbox construction lead - lathe and mill certified with carpentry background</a:t>
            </a:r>
          </a:p>
          <a:p>
            <a:pPr marL="419100" indent="-342900">
              <a:buFont typeface="Arial" panose="020B0604020202020204" pitchFamily="34" charset="0"/>
              <a:buChar char="•"/>
            </a:pPr>
            <a:r>
              <a:rPr lang="en-US" sz="2000" dirty="0">
                <a:solidFill>
                  <a:srgbClr val="695D46"/>
                </a:solidFill>
              </a:rPr>
              <a:t>Generator/racetrack testing and wiring assist</a:t>
            </a:r>
          </a:p>
          <a:p>
            <a:pPr marL="419100" indent="-342900">
              <a:buFont typeface="Arial" panose="020B0604020202020204" pitchFamily="34" charset="0"/>
              <a:buChar char="•"/>
            </a:pPr>
            <a:r>
              <a:rPr lang="en-US" sz="2000" dirty="0">
                <a:solidFill>
                  <a:srgbClr val="695D46"/>
                </a:solidFill>
              </a:rPr>
              <a:t>Full assembly lead</a:t>
            </a:r>
          </a:p>
          <a:p>
            <a:pPr marL="419100" indent="-342900">
              <a:buFont typeface="Arial" panose="020B0604020202020204" pitchFamily="34" charset="0"/>
              <a:buChar char="•"/>
            </a:pPr>
            <a:r>
              <a:rPr lang="en-US" sz="2000" dirty="0">
                <a:solidFill>
                  <a:srgbClr val="695D46"/>
                </a:solidFill>
              </a:rPr>
              <a:t>Safety and quality control assist</a:t>
            </a:r>
          </a:p>
          <a:p>
            <a:pPr marL="419100" indent="-342900">
              <a:buFont typeface="Arial" panose="020B0604020202020204" pitchFamily="34" charset="0"/>
              <a:buChar char="•"/>
            </a:pPr>
            <a:endParaRPr lang="en-US" sz="2000" dirty="0">
              <a:solidFill>
                <a:srgbClr val="695D46"/>
              </a:solidFill>
            </a:endParaRPr>
          </a:p>
        </p:txBody>
      </p:sp>
      <p:sp>
        <p:nvSpPr>
          <p:cNvPr id="9" name="Shape 94"/>
          <p:cNvSpPr txBox="1">
            <a:spLocks/>
          </p:cNvSpPr>
          <p:nvPr/>
        </p:nvSpPr>
        <p:spPr>
          <a:xfrm>
            <a:off x="127000" y="2765175"/>
            <a:ext cx="4453467" cy="206902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ct val="100000"/>
              <a:buFont typeface="PT Sans Narrow"/>
              <a:buNone/>
              <a:defRPr sz="2400" b="0" i="0" u="none" strike="noStrike" cap="none">
                <a:solidFill>
                  <a:schemeClr val="dk2"/>
                </a:solidFill>
                <a:latin typeface="PT Sans Narrow"/>
                <a:ea typeface="PT Sans Narrow"/>
                <a:cs typeface="PT Sans Narrow"/>
                <a:sym typeface="PT Sans Narrow"/>
              </a:defRPr>
            </a:lvl1pPr>
            <a:lvl2pPr marR="0" lvl="1"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R="0" lvl="2"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R="0" lvl="3"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R="0" lvl="4"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R="0" lvl="5"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R="0" lvl="6"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R="0" lvl="7"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R="0" lvl="8"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pPr marL="76200"/>
            <a:r>
              <a:rPr lang="en-US" b="1" u="sng" dirty="0">
                <a:solidFill>
                  <a:srgbClr val="695D46"/>
                </a:solidFill>
              </a:rPr>
              <a:t>Carlos</a:t>
            </a:r>
          </a:p>
          <a:p>
            <a:pPr marL="419100" indent="-342900">
              <a:buFont typeface="Arial" panose="020B0604020202020204" pitchFamily="34" charset="0"/>
              <a:buChar char="•"/>
            </a:pPr>
            <a:r>
              <a:rPr lang="en-US" sz="2000" dirty="0">
                <a:solidFill>
                  <a:srgbClr val="695D46"/>
                </a:solidFill>
              </a:rPr>
              <a:t>Electronic circuit puzzle lead</a:t>
            </a:r>
          </a:p>
          <a:p>
            <a:pPr marL="419100" indent="-342900">
              <a:buFont typeface="Arial" panose="020B0604020202020204" pitchFamily="34" charset="0"/>
              <a:buChar char="•"/>
            </a:pPr>
            <a:r>
              <a:rPr lang="en-US" sz="2000" dirty="0">
                <a:solidFill>
                  <a:srgbClr val="695D46"/>
                </a:solidFill>
              </a:rPr>
              <a:t>Generator/racetrack testing and wiring lead</a:t>
            </a:r>
          </a:p>
          <a:p>
            <a:pPr marL="419100" indent="-342900">
              <a:buFont typeface="Arial" panose="020B0604020202020204" pitchFamily="34" charset="0"/>
              <a:buChar char="•"/>
            </a:pPr>
            <a:r>
              <a:rPr lang="en-US" sz="2000" dirty="0">
                <a:solidFill>
                  <a:srgbClr val="695D46"/>
                </a:solidFill>
              </a:rPr>
              <a:t>SolidWorks and website assist</a:t>
            </a:r>
          </a:p>
          <a:p>
            <a:pPr marL="419100" indent="-342900">
              <a:buFont typeface="Arial" panose="020B0604020202020204" pitchFamily="34" charset="0"/>
              <a:buChar char="•"/>
            </a:pPr>
            <a:r>
              <a:rPr lang="en-US" sz="2000" dirty="0">
                <a:solidFill>
                  <a:srgbClr val="695D46"/>
                </a:solidFill>
              </a:rPr>
              <a:t>Instruction/information poster assist</a:t>
            </a:r>
          </a:p>
          <a:p>
            <a:pPr marL="419100" indent="-342900">
              <a:buFont typeface="Arial" panose="020B0604020202020204" pitchFamily="34" charset="0"/>
              <a:buChar char="•"/>
            </a:pPr>
            <a:endParaRPr lang="en-US" sz="2000" dirty="0">
              <a:solidFill>
                <a:srgbClr val="695D46"/>
              </a:solidFill>
            </a:endParaRPr>
          </a:p>
        </p:txBody>
      </p:sp>
    </p:spTree>
    <p:extLst>
      <p:ext uri="{BB962C8B-B14F-4D97-AF65-F5344CB8AC3E}">
        <p14:creationId xmlns:p14="http://schemas.microsoft.com/office/powerpoint/2010/main" val="2996659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7525" y="83100"/>
            <a:ext cx="8520600" cy="695700"/>
          </a:xfrm>
          <a:prstGeom prst="rect">
            <a:avLst/>
          </a:prstGeom>
        </p:spPr>
        <p:txBody>
          <a:bodyPr lIns="91425" tIns="91425" rIns="91425" bIns="91425" anchor="t" anchorCtr="0">
            <a:noAutofit/>
          </a:bodyPr>
          <a:lstStyle/>
          <a:p>
            <a:pPr lvl="0" rtl="0">
              <a:spcBef>
                <a:spcPts val="0"/>
              </a:spcBef>
              <a:buNone/>
            </a:pPr>
            <a:r>
              <a:rPr lang="en" dirty="0"/>
              <a:t>Schedule - Gantt Chart</a:t>
            </a:r>
          </a:p>
          <a:p>
            <a:pPr lvl="0" rtl="0">
              <a:lnSpc>
                <a:spcPct val="115000"/>
              </a:lnSpc>
              <a:spcBef>
                <a:spcPts val="0"/>
              </a:spcBef>
              <a:spcAft>
                <a:spcPts val="1600"/>
              </a:spcAft>
              <a:buNone/>
            </a:pPr>
            <a:endParaRPr sz="1800" dirty="0">
              <a:latin typeface="Open Sans"/>
              <a:ea typeface="Open Sans"/>
              <a:cs typeface="Open Sans"/>
              <a:sym typeface="Open Sans"/>
            </a:endParaRPr>
          </a:p>
          <a:p>
            <a:pPr lvl="0">
              <a:lnSpc>
                <a:spcPct val="115000"/>
              </a:lnSpc>
              <a:spcBef>
                <a:spcPts val="0"/>
              </a:spcBef>
              <a:spcAft>
                <a:spcPts val="1600"/>
              </a:spcAft>
              <a:buNone/>
            </a:pPr>
            <a:endParaRPr sz="1800" dirty="0">
              <a:latin typeface="Open Sans"/>
              <a:ea typeface="Open Sans"/>
              <a:cs typeface="Open Sans"/>
              <a:sym typeface="Open Sans"/>
            </a:endParaRPr>
          </a:p>
          <a:p>
            <a:pPr lvl="0">
              <a:spcBef>
                <a:spcPts val="0"/>
              </a:spcBef>
              <a:buNone/>
            </a:pPr>
            <a:endParaRPr dirty="0"/>
          </a:p>
        </p:txBody>
      </p:sp>
      <p:sp>
        <p:nvSpPr>
          <p:cNvPr id="115" name="Shape 115"/>
          <p:cNvSpPr txBox="1">
            <a:spLocks noGrp="1"/>
          </p:cNvSpPr>
          <p:nvPr>
            <p:ph type="body" idx="1"/>
          </p:nvPr>
        </p:nvSpPr>
        <p:spPr>
          <a:xfrm>
            <a:off x="4530050" y="36550"/>
            <a:ext cx="4570200" cy="695700"/>
          </a:xfrm>
          <a:prstGeom prst="rect">
            <a:avLst/>
          </a:prstGeom>
        </p:spPr>
        <p:txBody>
          <a:bodyPr lIns="91425" tIns="91425" rIns="91425" bIns="91425" anchor="t" anchorCtr="0">
            <a:noAutofit/>
          </a:bodyPr>
          <a:lstStyle/>
          <a:p>
            <a:pPr lvl="0">
              <a:spcBef>
                <a:spcPts val="0"/>
              </a:spcBef>
              <a:buNone/>
            </a:pPr>
            <a:endParaRPr b="1">
              <a:solidFill>
                <a:schemeClr val="accent1"/>
              </a:solidFill>
            </a:endParaRPr>
          </a:p>
          <a:p>
            <a:pPr lvl="0">
              <a:spcBef>
                <a:spcPts val="0"/>
              </a:spcBef>
              <a:buNone/>
            </a:pPr>
            <a:endParaRPr b="1">
              <a:solidFill>
                <a:schemeClr val="accent1"/>
              </a:solidFill>
            </a:endParaRPr>
          </a:p>
          <a:p>
            <a:pPr lvl="0" rtl="0">
              <a:lnSpc>
                <a:spcPct val="100000"/>
              </a:lnSpc>
              <a:spcBef>
                <a:spcPts val="0"/>
              </a:spcBef>
              <a:spcAft>
                <a:spcPts val="0"/>
              </a:spcAft>
              <a:buNone/>
            </a:pPr>
            <a:endParaRPr b="1">
              <a:solidFill>
                <a:schemeClr val="accent1"/>
              </a:solidFill>
              <a:latin typeface="PT Sans Narrow"/>
              <a:ea typeface="PT Sans Narrow"/>
              <a:cs typeface="PT Sans Narrow"/>
              <a:sym typeface="PT Sans Narrow"/>
            </a:endParaRPr>
          </a:p>
          <a:p>
            <a:pPr lvl="0">
              <a:lnSpc>
                <a:spcPct val="100000"/>
              </a:lnSpc>
              <a:spcBef>
                <a:spcPts val="0"/>
              </a:spcBef>
              <a:spcAft>
                <a:spcPts val="0"/>
              </a:spcAft>
              <a:buNone/>
            </a:pPr>
            <a:endParaRPr b="1">
              <a:solidFill>
                <a:schemeClr val="accent1"/>
              </a:solidFill>
            </a:endParaRPr>
          </a:p>
        </p:txBody>
      </p:sp>
      <p:sp>
        <p:nvSpPr>
          <p:cNvPr id="116" name="Shape 116"/>
          <p:cNvSpPr txBox="1"/>
          <p:nvPr/>
        </p:nvSpPr>
        <p:spPr>
          <a:xfrm>
            <a:off x="2558677" y="4767263"/>
            <a:ext cx="6585323" cy="309562"/>
          </a:xfrm>
          <a:prstGeom prst="rect">
            <a:avLst/>
          </a:prstGeom>
          <a:noFill/>
          <a:ln>
            <a:noFill/>
          </a:ln>
        </p:spPr>
        <p:txBody>
          <a:bodyPr lIns="91425" tIns="91425" rIns="91425" bIns="91425" anchor="t" anchorCtr="0">
            <a:noAutofit/>
          </a:bodyPr>
          <a:lstStyle/>
          <a:p>
            <a:pPr lvl="0" rtl="0">
              <a:spcBef>
                <a:spcPts val="0"/>
              </a:spcBef>
              <a:buNone/>
            </a:pPr>
            <a:r>
              <a:rPr lang="en" dirty="0"/>
              <a:t>Juan Carlos Shields 2/1/2017 The Wonder Factory STEM Display B - Team 15</a:t>
            </a:r>
          </a:p>
        </p:txBody>
      </p:sp>
      <p:sp>
        <p:nvSpPr>
          <p:cNvPr id="118" name="Shape 118"/>
          <p:cNvSpPr txBox="1"/>
          <p:nvPr/>
        </p:nvSpPr>
        <p:spPr>
          <a:xfrm>
            <a:off x="215725" y="3118425"/>
            <a:ext cx="8844600" cy="879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8" name="Shape 94"/>
          <p:cNvSpPr txBox="1">
            <a:spLocks/>
          </p:cNvSpPr>
          <p:nvPr/>
        </p:nvSpPr>
        <p:spPr>
          <a:xfrm>
            <a:off x="352647" y="1247775"/>
            <a:ext cx="6752488" cy="33027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Font typeface="Open Sans"/>
              <a:buNone/>
              <a:defRPr sz="1800" b="0" i="0" u="none" strike="noStrike" cap="none">
                <a:solidFill>
                  <a:schemeClr val="dk2"/>
                </a:solidFill>
                <a:latin typeface="Open Sans"/>
                <a:ea typeface="Open Sans"/>
                <a:cs typeface="Open Sans"/>
                <a:sym typeface="Open Sans"/>
              </a:defRPr>
            </a:lvl1pPr>
            <a:lvl2pPr marR="0" lvl="1"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R="0" lvl="2"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R="0" lvl="3"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R="0" lvl="4"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R="0" lvl="5"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R="0" lvl="6"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R="0" lvl="7"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R="0" lvl="8"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pPr marL="76200">
              <a:lnSpc>
                <a:spcPct val="100000"/>
              </a:lnSpc>
            </a:pPr>
            <a:endParaRPr lang="en-US" sz="2400" b="1" dirty="0">
              <a:latin typeface="PT Sans Narrow"/>
              <a:ea typeface="PT Sans Narrow"/>
              <a:cs typeface="PT Sans Narrow"/>
              <a:sym typeface="PT Sans Narrow"/>
            </a:endParaRPr>
          </a:p>
          <a:p>
            <a:pPr marL="76200">
              <a:lnSpc>
                <a:spcPct val="100000"/>
              </a:lnSpc>
            </a:pPr>
            <a:endParaRPr lang="en-US" sz="2400" b="1">
              <a:solidFill>
                <a:srgbClr val="A1E8D9"/>
              </a:solidFill>
              <a:latin typeface="PT Sans Narrow"/>
              <a:ea typeface="PT Sans Narrow"/>
              <a:cs typeface="PT Sans Narrow"/>
              <a:sym typeface="PT Sans Narrow"/>
            </a:endParaRPr>
          </a:p>
          <a:p>
            <a:pPr marL="76200">
              <a:lnSpc>
                <a:spcPct val="100000"/>
              </a:lnSpc>
            </a:pPr>
            <a:endParaRPr lang="en-US" sz="2400" b="1">
              <a:solidFill>
                <a:schemeClr val="tx1"/>
              </a:solidFill>
              <a:latin typeface="PT Sans Narrow"/>
              <a:ea typeface="PT Sans Narrow"/>
              <a:cs typeface="PT Sans Narrow"/>
              <a:sym typeface="PT Sans Narrow"/>
            </a:endParaRPr>
          </a:p>
          <a:p>
            <a:pPr marL="76200">
              <a:lnSpc>
                <a:spcPct val="100000"/>
              </a:lnSpc>
            </a:pPr>
            <a:endParaRPr lang="en-US" sz="2400" b="1">
              <a:solidFill>
                <a:schemeClr val="tx1"/>
              </a:solidFill>
              <a:latin typeface="PT Sans Narrow"/>
              <a:ea typeface="PT Sans Narrow"/>
              <a:cs typeface="PT Sans Narrow"/>
              <a:sym typeface="PT Sans Narrow"/>
            </a:endParaRPr>
          </a:p>
          <a:p>
            <a:pPr marL="76200">
              <a:lnSpc>
                <a:spcPct val="100000"/>
              </a:lnSpc>
            </a:pPr>
            <a:endParaRPr lang="en-US" sz="2400" dirty="0">
              <a:solidFill>
                <a:schemeClr val="tx1"/>
              </a:solidFill>
            </a:endParaRPr>
          </a:p>
          <a:p>
            <a:pPr marL="76200">
              <a:lnSpc>
                <a:spcPct val="100000"/>
              </a:lnSpc>
            </a:pPr>
            <a:endParaRPr lang="en-US" sz="2400" dirty="0">
              <a:solidFill>
                <a:schemeClr val="tx1"/>
              </a:solidFill>
            </a:endParaRPr>
          </a:p>
        </p:txBody>
      </p:sp>
      <p:pic>
        <p:nvPicPr>
          <p:cNvPr id="2" name="Picture 1" descr="Capture.JPG"/>
          <p:cNvPicPr>
            <a:picLocks noChangeAspect="1"/>
          </p:cNvPicPr>
          <p:nvPr/>
        </p:nvPicPr>
        <p:blipFill>
          <a:blip r:embed="rId3"/>
          <a:stretch>
            <a:fillRect/>
          </a:stretch>
        </p:blipFill>
        <p:spPr>
          <a:xfrm>
            <a:off x="60325" y="755650"/>
            <a:ext cx="9031288" cy="323905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09450" y="107975"/>
            <a:ext cx="8520600" cy="707400"/>
          </a:xfrm>
          <a:prstGeom prst="rect">
            <a:avLst/>
          </a:prstGeom>
        </p:spPr>
        <p:txBody>
          <a:bodyPr lIns="91425" tIns="91425" rIns="91425" bIns="91425" anchor="t" anchorCtr="0">
            <a:noAutofit/>
          </a:bodyPr>
          <a:lstStyle/>
          <a:p>
            <a:pPr lvl="0">
              <a:spcBef>
                <a:spcPts val="0"/>
              </a:spcBef>
              <a:buNone/>
            </a:pPr>
            <a:r>
              <a:rPr lang="en" dirty="0"/>
              <a:t>Budget</a:t>
            </a:r>
          </a:p>
        </p:txBody>
      </p:sp>
      <p:sp>
        <p:nvSpPr>
          <p:cNvPr id="125" name="Shape 125"/>
          <p:cNvSpPr txBox="1">
            <a:spLocks noGrp="1"/>
          </p:cNvSpPr>
          <p:nvPr>
            <p:ph type="body" idx="1"/>
          </p:nvPr>
        </p:nvSpPr>
        <p:spPr>
          <a:xfrm>
            <a:off x="352425" y="685800"/>
            <a:ext cx="8654627" cy="4011637"/>
          </a:xfrm>
          <a:prstGeom prst="rect">
            <a:avLst/>
          </a:prstGeom>
        </p:spPr>
        <p:txBody>
          <a:bodyPr lIns="91425" tIns="91425" rIns="91425" bIns="91425" anchor="t" anchorCtr="0">
            <a:noAutofit/>
          </a:bodyPr>
          <a:lstStyle/>
          <a:p>
            <a:pPr>
              <a:lnSpc>
                <a:spcPct val="100000"/>
              </a:lnSpc>
              <a:spcAft>
                <a:spcPts val="0"/>
              </a:spcAft>
            </a:pPr>
            <a:r>
              <a:rPr lang="en-US" sz="2000" b="1" dirty="0">
                <a:solidFill>
                  <a:srgbClr val="695D46"/>
                </a:solidFill>
                <a:latin typeface="PT Sans Narrow"/>
                <a:ea typeface="PT Sans Narrow"/>
                <a:cs typeface="PT Sans Narrow"/>
                <a:sym typeface="PT Sans Narrow"/>
              </a:rPr>
              <a:t>$2,000 (Grants Optional)</a:t>
            </a:r>
          </a:p>
          <a:p>
            <a:pPr>
              <a:lnSpc>
                <a:spcPct val="100000"/>
              </a:lnSpc>
              <a:spcAft>
                <a:spcPts val="0"/>
              </a:spcAft>
            </a:pPr>
            <a:r>
              <a:rPr lang="en-US" sz="2000" dirty="0">
                <a:solidFill>
                  <a:srgbClr val="695D46"/>
                </a:solidFill>
                <a:latin typeface="PT Sans Narrow"/>
                <a:ea typeface="PT Sans Narrow"/>
                <a:cs typeface="PT Sans Narrow"/>
                <a:sym typeface="PT Sans Narrow"/>
              </a:rPr>
              <a:t>Spent so far: $983.25 for the track and building materials</a:t>
            </a:r>
          </a:p>
          <a:p>
            <a:pPr>
              <a:lnSpc>
                <a:spcPct val="100000"/>
              </a:lnSpc>
              <a:spcAft>
                <a:spcPts val="0"/>
              </a:spcAft>
            </a:pPr>
            <a:endParaRPr lang="en-US" sz="2000" dirty="0">
              <a:solidFill>
                <a:srgbClr val="695D46"/>
              </a:solidFill>
              <a:latin typeface="PT Sans Narrow"/>
              <a:ea typeface="PT Sans Narrow"/>
              <a:cs typeface="PT Sans Narrow"/>
              <a:sym typeface="PT Sans Narrow"/>
            </a:endParaRPr>
          </a:p>
          <a:p>
            <a:pPr>
              <a:lnSpc>
                <a:spcPct val="100000"/>
              </a:lnSpc>
              <a:spcAft>
                <a:spcPts val="0"/>
              </a:spcAft>
            </a:pPr>
            <a:r>
              <a:rPr lang="en-US" sz="2000" b="1" dirty="0">
                <a:solidFill>
                  <a:srgbClr val="695D46"/>
                </a:solidFill>
                <a:latin typeface="PT Sans Narrow"/>
                <a:ea typeface="PT Sans Narrow"/>
                <a:cs typeface="PT Sans Narrow"/>
                <a:sym typeface="PT Sans Narrow"/>
              </a:rPr>
              <a:t>Extra funding approved</a:t>
            </a:r>
          </a:p>
          <a:p>
            <a:pPr>
              <a:lnSpc>
                <a:spcPct val="100000"/>
              </a:lnSpc>
              <a:spcAft>
                <a:spcPts val="0"/>
              </a:spcAft>
            </a:pPr>
            <a:endParaRPr lang="en-US" sz="2000" b="1" dirty="0">
              <a:solidFill>
                <a:srgbClr val="695D46"/>
              </a:solidFill>
              <a:latin typeface="PT Sans Narrow"/>
              <a:ea typeface="PT Sans Narrow"/>
              <a:cs typeface="PT Sans Narrow"/>
              <a:sym typeface="PT Sans Narrow"/>
            </a:endParaRPr>
          </a:p>
          <a:p>
            <a:pPr>
              <a:lnSpc>
                <a:spcPct val="100000"/>
              </a:lnSpc>
              <a:spcAft>
                <a:spcPts val="0"/>
              </a:spcAft>
            </a:pPr>
            <a:r>
              <a:rPr lang="en-US" sz="2000" b="1" dirty="0">
                <a:solidFill>
                  <a:srgbClr val="695D46"/>
                </a:solidFill>
                <a:latin typeface="PT Sans Narrow"/>
                <a:ea typeface="PT Sans Narrow"/>
                <a:cs typeface="PT Sans Narrow"/>
                <a:sym typeface="PT Sans Narrow"/>
              </a:rPr>
              <a:t>Projected Spending $1893.89</a:t>
            </a:r>
            <a:endParaRPr lang="en-US" sz="2000" b="1" dirty="0">
              <a:solidFill>
                <a:schemeClr val="tx1"/>
              </a:solidFill>
              <a:latin typeface="PT Sans Narrow"/>
              <a:ea typeface="PT Sans Narrow"/>
              <a:cs typeface="PT Sans Narrow"/>
              <a:sym typeface="PT Sans Narrow"/>
            </a:endParaRPr>
          </a:p>
          <a:p>
            <a:pPr lvl="0">
              <a:lnSpc>
                <a:spcPct val="100000"/>
              </a:lnSpc>
              <a:spcBef>
                <a:spcPts val="0"/>
              </a:spcBef>
              <a:spcAft>
                <a:spcPts val="0"/>
              </a:spcAft>
              <a:buNone/>
            </a:pPr>
            <a:endParaRPr lang="en-US" sz="2000" b="1" dirty="0">
              <a:solidFill>
                <a:srgbClr val="695D46"/>
              </a:solidFill>
              <a:latin typeface="PT Sans Narrow"/>
              <a:ea typeface="PT Sans Narrow"/>
              <a:cs typeface="PT Sans Narrow"/>
              <a:sym typeface="PT Sans Narrow"/>
            </a:endParaRPr>
          </a:p>
          <a:p>
            <a:pPr>
              <a:lnSpc>
                <a:spcPct val="100000"/>
              </a:lnSpc>
              <a:spcAft>
                <a:spcPts val="0"/>
              </a:spcAft>
            </a:pPr>
            <a:r>
              <a:rPr lang="en-US" sz="2000" b="1" dirty="0">
                <a:solidFill>
                  <a:srgbClr val="695D46"/>
                </a:solidFill>
                <a:latin typeface="PT Sans Narrow"/>
                <a:ea typeface="PT Sans Narrow"/>
                <a:cs typeface="PT Sans Narrow"/>
                <a:sym typeface="PT Sans Narrow"/>
              </a:rPr>
              <a:t>Projected Balance: $106.11</a:t>
            </a:r>
            <a:endParaRPr lang="en-US" sz="2000" dirty="0">
              <a:solidFill>
                <a:srgbClr val="695D46"/>
              </a:solidFill>
              <a:latin typeface="PT Sans Narrow"/>
              <a:ea typeface="PT Sans Narrow"/>
              <a:cs typeface="PT Sans Narrow"/>
              <a:sym typeface="PT Sans Narrow"/>
            </a:endParaRPr>
          </a:p>
          <a:p>
            <a:pPr lvl="0">
              <a:lnSpc>
                <a:spcPct val="100000"/>
              </a:lnSpc>
              <a:spcBef>
                <a:spcPts val="0"/>
              </a:spcBef>
              <a:spcAft>
                <a:spcPts val="0"/>
              </a:spcAft>
              <a:buNone/>
            </a:pPr>
            <a:endParaRPr lang="en-US" sz="2000" dirty="0">
              <a:solidFill>
                <a:srgbClr val="A1E8D9"/>
              </a:solidFill>
              <a:latin typeface="PT Sans Narrow"/>
              <a:ea typeface="PT Sans Narrow"/>
              <a:cs typeface="PT Sans Narrow"/>
              <a:sym typeface="PT Sans Narrow"/>
            </a:endParaRPr>
          </a:p>
          <a:p>
            <a:pPr lvl="0">
              <a:lnSpc>
                <a:spcPct val="100000"/>
              </a:lnSpc>
              <a:spcBef>
                <a:spcPts val="0"/>
              </a:spcBef>
              <a:spcAft>
                <a:spcPts val="0"/>
              </a:spcAft>
              <a:buNone/>
            </a:pPr>
            <a:endParaRPr lang="en" sz="1600" b="1" dirty="0">
              <a:solidFill>
                <a:schemeClr val="tx1"/>
              </a:solidFill>
              <a:latin typeface="PT Sans Narrow"/>
              <a:ea typeface="PT Sans Narrow"/>
              <a:cs typeface="PT Sans Narrow"/>
              <a:sym typeface="PT Sans Narrow"/>
            </a:endParaRPr>
          </a:p>
          <a:p>
            <a:pPr>
              <a:lnSpc>
                <a:spcPct val="100000"/>
              </a:lnSpc>
              <a:spcAft>
                <a:spcPts val="0"/>
              </a:spcAft>
            </a:pPr>
            <a:endParaRPr lang="en" sz="1400" b="1" dirty="0">
              <a:solidFill>
                <a:srgbClr val="695D46"/>
              </a:solidFill>
              <a:latin typeface="PT Sans Narrow"/>
              <a:ea typeface="PT Sans Narrow"/>
              <a:cs typeface="PT Sans Narrow"/>
              <a:sym typeface="PT Sans Narrow"/>
            </a:endParaRPr>
          </a:p>
          <a:p>
            <a:pPr lvl="0" rtl="0">
              <a:lnSpc>
                <a:spcPct val="100000"/>
              </a:lnSpc>
              <a:spcBef>
                <a:spcPts val="0"/>
              </a:spcBef>
              <a:spcAft>
                <a:spcPts val="0"/>
              </a:spcAft>
              <a:buNone/>
            </a:pPr>
            <a:endParaRPr sz="1400" b="1" dirty="0">
              <a:latin typeface="PT Sans Narrow"/>
              <a:ea typeface="PT Sans Narrow"/>
              <a:cs typeface="PT Sans Narrow"/>
              <a:sym typeface="PT Sans Narrow"/>
            </a:endParaRPr>
          </a:p>
        </p:txBody>
      </p:sp>
      <p:sp>
        <p:nvSpPr>
          <p:cNvPr id="126" name="Shape 126"/>
          <p:cNvSpPr txBox="1"/>
          <p:nvPr/>
        </p:nvSpPr>
        <p:spPr>
          <a:xfrm>
            <a:off x="2483504" y="4767263"/>
            <a:ext cx="6660496" cy="309562"/>
          </a:xfrm>
          <a:prstGeom prst="rect">
            <a:avLst/>
          </a:prstGeom>
          <a:noFill/>
          <a:ln>
            <a:noFill/>
          </a:ln>
        </p:spPr>
        <p:txBody>
          <a:bodyPr lIns="91425" tIns="91425" rIns="91425" bIns="91425" anchor="t" anchorCtr="0">
            <a:noAutofit/>
          </a:bodyPr>
          <a:lstStyle/>
          <a:p>
            <a:pPr lvl="0" rtl="0">
              <a:spcBef>
                <a:spcPts val="0"/>
              </a:spcBef>
              <a:buNone/>
            </a:pPr>
            <a:r>
              <a:rPr lang="en" dirty="0"/>
              <a:t>Juan Carlos Shields 2/1/2017 The Wonder Factory STEM Display B - Team 15</a:t>
            </a:r>
          </a:p>
        </p:txBody>
      </p:sp>
      <p:pic>
        <p:nvPicPr>
          <p:cNvPr id="2" name="Picture 1"/>
          <p:cNvPicPr>
            <a:picLocks noChangeAspect="1"/>
          </p:cNvPicPr>
          <p:nvPr/>
        </p:nvPicPr>
        <p:blipFill>
          <a:blip r:embed="rId3"/>
          <a:stretch>
            <a:fillRect/>
          </a:stretch>
        </p:blipFill>
        <p:spPr>
          <a:xfrm>
            <a:off x="5902325" y="2790295"/>
            <a:ext cx="2571750" cy="1781175"/>
          </a:xfrm>
          <a:prstGeom prst="rect">
            <a:avLst/>
          </a:prstGeom>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827</Words>
  <Application>Microsoft Office PowerPoint</Application>
  <PresentationFormat>On-screen Show (16:9)</PresentationFormat>
  <Paragraphs>136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tropic</vt:lpstr>
      <vt:lpstr>PowerPoint Presentation</vt:lpstr>
      <vt:lpstr>Project Description</vt:lpstr>
      <vt:lpstr>Project Description</vt:lpstr>
      <vt:lpstr>Updates</vt:lpstr>
      <vt:lpstr>Updates</vt:lpstr>
      <vt:lpstr>PowerPoint Presentation</vt:lpstr>
      <vt:lpstr>PowerPoint Presentation</vt:lpstr>
      <vt:lpstr>Schedule - Gantt Chart   </vt:lpstr>
      <vt:lpstr>Budget</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David Rankin</cp:lastModifiedBy>
  <cp:revision>313</cp:revision>
  <dcterms:modified xsi:type="dcterms:W3CDTF">2017-02-01T23:17:17Z</dcterms:modified>
</cp:coreProperties>
</file>